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32"/>
  </p:notesMasterIdLst>
  <p:handoutMasterIdLst>
    <p:handoutMasterId r:id="rId33"/>
  </p:handoutMasterIdLst>
  <p:sldIdLst>
    <p:sldId id="256" r:id="rId2"/>
    <p:sldId id="257" r:id="rId3"/>
    <p:sldId id="258" r:id="rId4"/>
    <p:sldId id="261" r:id="rId5"/>
    <p:sldId id="262" r:id="rId6"/>
    <p:sldId id="263" r:id="rId7"/>
    <p:sldId id="264" r:id="rId8"/>
    <p:sldId id="265" r:id="rId9"/>
    <p:sldId id="266" r:id="rId10"/>
    <p:sldId id="268" r:id="rId11"/>
    <p:sldId id="267" r:id="rId12"/>
    <p:sldId id="259" r:id="rId13"/>
    <p:sldId id="260"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Lst>
  <p:sldSz cx="9144000" cy="7772400"/>
  <p:notesSz cx="9144000" cy="6858000"/>
  <p:defaultTextStyle>
    <a:defPPr>
      <a:defRPr lang="en-US"/>
    </a:defPPr>
    <a:lvl1pPr algn="l" rtl="0" fontAlgn="base">
      <a:spcBef>
        <a:spcPct val="0"/>
      </a:spcBef>
      <a:spcAft>
        <a:spcPct val="0"/>
      </a:spcAft>
      <a:defRPr kern="1200">
        <a:solidFill>
          <a:schemeClr val="tx1"/>
        </a:solidFill>
        <a:latin typeface="Arial" charset="0"/>
        <a:ea typeface="Osaka" charset="0"/>
        <a:cs typeface="Osaka" charset="0"/>
      </a:defRPr>
    </a:lvl1pPr>
    <a:lvl2pPr marL="457200" algn="l" rtl="0" fontAlgn="base">
      <a:spcBef>
        <a:spcPct val="0"/>
      </a:spcBef>
      <a:spcAft>
        <a:spcPct val="0"/>
      </a:spcAft>
      <a:defRPr kern="1200">
        <a:solidFill>
          <a:schemeClr val="tx1"/>
        </a:solidFill>
        <a:latin typeface="Arial" charset="0"/>
        <a:ea typeface="Osaka" charset="0"/>
        <a:cs typeface="Osaka" charset="0"/>
      </a:defRPr>
    </a:lvl2pPr>
    <a:lvl3pPr marL="914400" algn="l" rtl="0" fontAlgn="base">
      <a:spcBef>
        <a:spcPct val="0"/>
      </a:spcBef>
      <a:spcAft>
        <a:spcPct val="0"/>
      </a:spcAft>
      <a:defRPr kern="1200">
        <a:solidFill>
          <a:schemeClr val="tx1"/>
        </a:solidFill>
        <a:latin typeface="Arial" charset="0"/>
        <a:ea typeface="Osaka" charset="0"/>
        <a:cs typeface="Osaka" charset="0"/>
      </a:defRPr>
    </a:lvl3pPr>
    <a:lvl4pPr marL="1371600" algn="l" rtl="0" fontAlgn="base">
      <a:spcBef>
        <a:spcPct val="0"/>
      </a:spcBef>
      <a:spcAft>
        <a:spcPct val="0"/>
      </a:spcAft>
      <a:defRPr kern="1200">
        <a:solidFill>
          <a:schemeClr val="tx1"/>
        </a:solidFill>
        <a:latin typeface="Arial" charset="0"/>
        <a:ea typeface="Osaka" charset="0"/>
        <a:cs typeface="Osaka" charset="0"/>
      </a:defRPr>
    </a:lvl4pPr>
    <a:lvl5pPr marL="1828800" algn="l" rtl="0" fontAlgn="base">
      <a:spcBef>
        <a:spcPct val="0"/>
      </a:spcBef>
      <a:spcAft>
        <a:spcPct val="0"/>
      </a:spcAft>
      <a:defRPr kern="1200">
        <a:solidFill>
          <a:schemeClr val="tx1"/>
        </a:solidFill>
        <a:latin typeface="Arial" charset="0"/>
        <a:ea typeface="Osaka" charset="0"/>
        <a:cs typeface="Osaka" charset="0"/>
      </a:defRPr>
    </a:lvl5pPr>
    <a:lvl6pPr marL="2286000" algn="l" defTabSz="457200" rtl="0" eaLnBrk="1" latinLnBrk="0" hangingPunct="1">
      <a:defRPr kern="1200">
        <a:solidFill>
          <a:schemeClr val="tx1"/>
        </a:solidFill>
        <a:latin typeface="Arial" charset="0"/>
        <a:ea typeface="Osaka" charset="0"/>
        <a:cs typeface="Osaka" charset="0"/>
      </a:defRPr>
    </a:lvl6pPr>
    <a:lvl7pPr marL="2743200" algn="l" defTabSz="457200" rtl="0" eaLnBrk="1" latinLnBrk="0" hangingPunct="1">
      <a:defRPr kern="1200">
        <a:solidFill>
          <a:schemeClr val="tx1"/>
        </a:solidFill>
        <a:latin typeface="Arial" charset="0"/>
        <a:ea typeface="Osaka" charset="0"/>
        <a:cs typeface="Osaka" charset="0"/>
      </a:defRPr>
    </a:lvl7pPr>
    <a:lvl8pPr marL="3200400" algn="l" defTabSz="457200" rtl="0" eaLnBrk="1" latinLnBrk="0" hangingPunct="1">
      <a:defRPr kern="1200">
        <a:solidFill>
          <a:schemeClr val="tx1"/>
        </a:solidFill>
        <a:latin typeface="Arial" charset="0"/>
        <a:ea typeface="Osaka" charset="0"/>
        <a:cs typeface="Osaka" charset="0"/>
      </a:defRPr>
    </a:lvl8pPr>
    <a:lvl9pPr marL="3657600" algn="l" defTabSz="457200" rtl="0" eaLnBrk="1" latinLnBrk="0" hangingPunct="1">
      <a:defRPr kern="1200">
        <a:solidFill>
          <a:schemeClr val="tx1"/>
        </a:solidFill>
        <a:latin typeface="Arial"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B6CEF6"/>
    <a:srgbClr val="B1C8F6"/>
    <a:srgbClr val="5E5E5E"/>
    <a:srgbClr val="9ECE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89" autoAdjust="0"/>
    <p:restoredTop sz="95021" autoAdjust="0"/>
  </p:normalViewPr>
  <p:slideViewPr>
    <p:cSldViewPr>
      <p:cViewPr>
        <p:scale>
          <a:sx n="90" d="100"/>
          <a:sy n="90" d="100"/>
        </p:scale>
        <p:origin x="-564" y="486"/>
      </p:cViewPr>
      <p:guideLst>
        <p:guide orient="horz" pos="244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37" d="100"/>
          <a:sy n="137" d="100"/>
        </p:scale>
        <p:origin x="-120" y="-4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FF0000"/>
                </a:solidFill>
                <a:latin typeface="Arial" charset="0"/>
                <a:ea typeface="+mn-ea"/>
                <a:cs typeface="+mn-cs"/>
              </a:defRPr>
            </a:lvl1pPr>
          </a:lstStyle>
          <a:p>
            <a:pPr>
              <a:defRPr/>
            </a:pPr>
            <a:r>
              <a:rPr lang="en-US"/>
              <a:t>DRAFT ASCP Lesson Plan Presentation</a:t>
            </a:r>
          </a:p>
        </p:txBody>
      </p:sp>
      <p:sp>
        <p:nvSpPr>
          <p:cNvPr id="76803" name="Rectangle 3"/>
          <p:cNvSpPr>
            <a:spLocks noGrp="1" noChangeArrowheads="1"/>
          </p:cNvSpPr>
          <p:nvPr>
            <p:ph type="dt" sz="quarter"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FF9AADED-1E80-E14D-BF26-4B5431B68EBC}" type="datetime1">
              <a:rPr lang="en-US"/>
              <a:pPr/>
              <a:t>9/8/2011</a:t>
            </a:fld>
            <a:endParaRPr lang="en-US"/>
          </a:p>
        </p:txBody>
      </p:sp>
      <p:sp>
        <p:nvSpPr>
          <p:cNvPr id="76804" name="Rectangle 4"/>
          <p:cNvSpPr>
            <a:spLocks noGrp="1" noChangeArrowheads="1"/>
          </p:cNvSpPr>
          <p:nvPr>
            <p:ph type="ftr" sz="quarter" idx="2"/>
          </p:nvPr>
        </p:nvSpPr>
        <p:spPr bwMode="auto">
          <a:xfrm>
            <a:off x="0" y="6515100"/>
            <a:ext cx="8915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0740E16-3AE2-274A-983A-85592685D434}" type="slidenum">
              <a:rPr lang="en-US"/>
              <a:pPr/>
              <a:t>‹#›</a:t>
            </a:fld>
            <a:endParaRPr lang="en-US"/>
          </a:p>
        </p:txBody>
      </p:sp>
      <p:sp>
        <p:nvSpPr>
          <p:cNvPr id="76806" name="Text Box 6"/>
          <p:cNvSpPr txBox="1">
            <a:spLocks noChangeArrowheads="1"/>
          </p:cNvSpPr>
          <p:nvPr/>
        </p:nvSpPr>
        <p:spPr bwMode="auto">
          <a:xfrm>
            <a:off x="7924800" y="6400800"/>
            <a:ext cx="1066800" cy="366713"/>
          </a:xfrm>
          <a:prstGeom prst="rect">
            <a:avLst/>
          </a:prstGeom>
          <a:noFill/>
          <a:ln w="9525">
            <a:noFill/>
            <a:miter lim="800000"/>
            <a:headEnd/>
            <a:tailEnd/>
          </a:ln>
          <a:effectLst/>
        </p:spPr>
        <p:txBody>
          <a:bodyPr>
            <a:spAutoFit/>
          </a:bodyPr>
          <a:lstStyle/>
          <a:p>
            <a:pPr>
              <a:spcBef>
                <a:spcPct val="50000"/>
              </a:spcBef>
              <a:defRPr/>
            </a:pPr>
            <a:endParaRPr lang="en-US">
              <a:ea typeface="+mn-ea"/>
              <a:cs typeface="+mn-cs"/>
            </a:endParaRPr>
          </a:p>
        </p:txBody>
      </p:sp>
    </p:spTree>
    <p:extLst>
      <p:ext uri="{BB962C8B-B14F-4D97-AF65-F5344CB8AC3E}">
        <p14:creationId xmlns:p14="http://schemas.microsoft.com/office/powerpoint/2010/main" val="3546845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ea typeface="+mn-ea"/>
                <a:cs typeface="+mn-cs"/>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A657564C-DB45-204C-B4A9-17C091EF46FE}" type="datetime1">
              <a:rPr lang="en-US"/>
              <a:pPr/>
              <a:t>9/8/2011</a:t>
            </a:fld>
            <a:endParaRPr lang="en-US"/>
          </a:p>
        </p:txBody>
      </p:sp>
      <p:sp>
        <p:nvSpPr>
          <p:cNvPr id="4" name="Slide Image Placeholder 3"/>
          <p:cNvSpPr>
            <a:spLocks noGrp="1" noRot="1" noChangeAspect="1"/>
          </p:cNvSpPr>
          <p:nvPr>
            <p:ph type="sldImg" idx="2"/>
          </p:nvPr>
        </p:nvSpPr>
        <p:spPr>
          <a:xfrm>
            <a:off x="3059113" y="514350"/>
            <a:ext cx="3025775" cy="25717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9259E22C-A6E6-1C41-89ED-621CB43AACFB}" type="slidenum">
              <a:rPr lang="en-US"/>
              <a:pPr/>
              <a:t>‹#›</a:t>
            </a:fld>
            <a:endParaRPr lang="en-US"/>
          </a:p>
        </p:txBody>
      </p:sp>
    </p:spTree>
    <p:extLst>
      <p:ext uri="{BB962C8B-B14F-4D97-AF65-F5344CB8AC3E}">
        <p14:creationId xmlns:p14="http://schemas.microsoft.com/office/powerpoint/2010/main" val="775791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4848EB60-C5F3-6F45-9EE0-02D550B054A2}" type="slidenum">
              <a:rPr lang="en-US">
                <a:latin typeface="Calibri" charset="0"/>
              </a:rPr>
              <a:pPr eaLnBrk="1" hangingPunct="1"/>
              <a:t>1</a:t>
            </a:fld>
            <a:endParaRPr lang="en-US">
              <a:latin typeface="Calibri" charset="0"/>
            </a:endParaRPr>
          </a:p>
        </p:txBody>
      </p:sp>
      <p:sp>
        <p:nvSpPr>
          <p:cNvPr id="4505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506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34820"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1806AC01-03D1-0246-B7BC-CA3C5F0414C0}" type="slidenum">
              <a:rPr lang="en-US" sz="1200">
                <a:latin typeface="Calibri" charset="0"/>
              </a:rPr>
              <a:pPr algn="r" eaLnBrk="1" hangingPunct="1"/>
              <a:t>1</a:t>
            </a:fld>
            <a:endParaRPr lang="en-US"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5BD99EAC-8ADE-CA47-A386-884781306F97}" type="slidenum">
              <a:rPr lang="en-US">
                <a:latin typeface="Calibri" charset="0"/>
              </a:rPr>
              <a:pPr eaLnBrk="1" hangingPunct="1"/>
              <a:t>10</a:t>
            </a:fld>
            <a:endParaRPr lang="en-US">
              <a:latin typeface="Calibri" charset="0"/>
            </a:endParaRPr>
          </a:p>
        </p:txBody>
      </p:sp>
      <p:sp>
        <p:nvSpPr>
          <p:cNvPr id="5427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427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a:latin typeface="Calibri" charset="0"/>
              </a:rPr>
              <a:t>Discussion</a:t>
            </a:r>
            <a:endParaRPr lang="en-US">
              <a:latin typeface="Calibri" charset="0"/>
            </a:endParaRPr>
          </a:p>
          <a:p>
            <a:pPr eaLnBrk="1" hangingPunct="1">
              <a:spcBef>
                <a:spcPct val="0"/>
              </a:spcBef>
            </a:pPr>
            <a:r>
              <a:rPr lang="en-US">
                <a:latin typeface="Calibri" charset="0"/>
              </a:rPr>
              <a:t>Ask students about other lawsuits they</a:t>
            </a:r>
            <a:r>
              <a:rPr lang="ja-JP" altLang="en-US">
                <a:latin typeface="Calibri" charset="0"/>
              </a:rPr>
              <a:t>’</a:t>
            </a:r>
            <a:r>
              <a:rPr lang="en-US">
                <a:latin typeface="Calibri" charset="0"/>
              </a:rPr>
              <a:t>ve seen on TV or through friends. </a:t>
            </a:r>
          </a:p>
          <a:p>
            <a:pPr eaLnBrk="1" hangingPunct="1">
              <a:spcBef>
                <a:spcPct val="0"/>
              </a:spcBef>
            </a:pPr>
            <a:endParaRPr lang="en-US">
              <a:latin typeface="Calibri" charset="0"/>
            </a:endParaRPr>
          </a:p>
          <a:p>
            <a:pPr eaLnBrk="1" hangingPunct="1">
              <a:spcBef>
                <a:spcPct val="0"/>
              </a:spcBef>
            </a:pPr>
            <a:r>
              <a:rPr lang="en-US">
                <a:latin typeface="Calibri" charset="0"/>
              </a:rPr>
              <a:t>Were the claims always valid? </a:t>
            </a:r>
          </a:p>
          <a:p>
            <a:pPr eaLnBrk="1" hangingPunct="1">
              <a:spcBef>
                <a:spcPct val="0"/>
              </a:spcBef>
            </a:pPr>
            <a:endParaRPr lang="en-US">
              <a:latin typeface="Calibri" charset="0"/>
            </a:endParaRPr>
          </a:p>
          <a:p>
            <a:pPr eaLnBrk="1" hangingPunct="1">
              <a:spcBef>
                <a:spcPct val="0"/>
              </a:spcBef>
            </a:pPr>
            <a:r>
              <a:rPr lang="en-US">
                <a:latin typeface="Calibri" charset="0"/>
              </a:rPr>
              <a:t>How did some of these cases turn out?</a:t>
            </a:r>
          </a:p>
          <a:p>
            <a:pPr eaLnBrk="1" hangingPunct="1">
              <a:spcBef>
                <a:spcPct val="0"/>
              </a:spcBef>
            </a:pPr>
            <a:endParaRPr lang="en-US">
              <a:latin typeface="Calibri" charset="0"/>
            </a:endParaRPr>
          </a:p>
        </p:txBody>
      </p:sp>
      <p:sp>
        <p:nvSpPr>
          <p:cNvPr id="44036"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B6727B7C-D971-484F-9BDE-C0DD0817B3C4}" type="slidenum">
              <a:rPr lang="en-US" sz="1200">
                <a:latin typeface="Calibri" charset="0"/>
              </a:rPr>
              <a:pPr algn="r" eaLnBrk="1" hangingPunct="1"/>
              <a:t>10</a:t>
            </a:fld>
            <a:endParaRPr lang="en-US"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FADBED19-D4DE-1D42-B848-42C456A74671}" type="slidenum">
              <a:rPr lang="en-US">
                <a:latin typeface="Calibri" charset="0"/>
              </a:rPr>
              <a:pPr eaLnBrk="1" hangingPunct="1"/>
              <a:t>11</a:t>
            </a:fld>
            <a:endParaRPr lang="en-US">
              <a:latin typeface="Calibri" charset="0"/>
            </a:endParaRPr>
          </a:p>
        </p:txBody>
      </p:sp>
      <p:sp>
        <p:nvSpPr>
          <p:cNvPr id="5529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spcBef>
                <a:spcPct val="0"/>
              </a:spcBef>
            </a:pPr>
            <a:r>
              <a:rPr lang="en-US" sz="1100">
                <a:latin typeface="Calibri" charset="0"/>
              </a:rPr>
              <a:t>Describe some examples of the types of claims typically made against estheticians: </a:t>
            </a:r>
          </a:p>
          <a:p>
            <a:pPr eaLnBrk="1" hangingPunct="1">
              <a:spcBef>
                <a:spcPct val="0"/>
              </a:spcBef>
            </a:pPr>
            <a:endParaRPr lang="en-US" sz="1100">
              <a:latin typeface="Calibri" charset="0"/>
            </a:endParaRPr>
          </a:p>
          <a:p>
            <a:pPr eaLnBrk="1" hangingPunct="1">
              <a:spcBef>
                <a:spcPct val="0"/>
              </a:spcBef>
            </a:pPr>
            <a:r>
              <a:rPr lang="en-US" sz="1100" b="1">
                <a:latin typeface="Calibri" charset="0"/>
              </a:rPr>
              <a:t>Product problems </a:t>
            </a:r>
          </a:p>
          <a:p>
            <a:pPr eaLnBrk="1" hangingPunct="1">
              <a:spcBef>
                <a:spcPct val="0"/>
              </a:spcBef>
            </a:pPr>
            <a:r>
              <a:rPr lang="en-US" sz="1100">
                <a:latin typeface="Calibri" charset="0"/>
              </a:rPr>
              <a:t>Do not always assume that these have been previously reported to the manufacturer. Products can cause even minimal side effects, which can lead to complaints. Pay attention and beware when using a product with which you have little experience. </a:t>
            </a:r>
          </a:p>
          <a:p>
            <a:pPr eaLnBrk="1" hangingPunct="1">
              <a:spcBef>
                <a:spcPct val="0"/>
              </a:spcBef>
            </a:pPr>
            <a:r>
              <a:rPr lang="en-US" sz="1100">
                <a:latin typeface="Calibri" charset="0"/>
              </a:rPr>
              <a:t> </a:t>
            </a:r>
          </a:p>
          <a:p>
            <a:pPr eaLnBrk="1" hangingPunct="1">
              <a:spcBef>
                <a:spcPct val="0"/>
              </a:spcBef>
            </a:pPr>
            <a:r>
              <a:rPr lang="en-US" sz="1100" b="1">
                <a:latin typeface="Calibri" charset="0"/>
              </a:rPr>
              <a:t>Accidents caused by the esthetician </a:t>
            </a:r>
          </a:p>
          <a:p>
            <a:pPr eaLnBrk="1" hangingPunct="1">
              <a:spcBef>
                <a:spcPct val="0"/>
              </a:spcBef>
            </a:pPr>
            <a:r>
              <a:rPr lang="en-US" sz="1100">
                <a:latin typeface="Calibri" charset="0"/>
              </a:rPr>
              <a:t>Leaving a product on too long, burning a client with tools that are too hot are common incidents. Even experienced practitioners can make mistakes. These are often caused by interruptions or lack of focus. Minimize anything that may cause a distraction during treatment. </a:t>
            </a:r>
          </a:p>
          <a:p>
            <a:pPr eaLnBrk="1" hangingPunct="1">
              <a:spcBef>
                <a:spcPct val="0"/>
              </a:spcBef>
            </a:pPr>
            <a:r>
              <a:rPr lang="en-US" sz="1100">
                <a:latin typeface="Calibri" charset="0"/>
              </a:rPr>
              <a:t> </a:t>
            </a:r>
          </a:p>
          <a:p>
            <a:pPr eaLnBrk="1" hangingPunct="1">
              <a:spcBef>
                <a:spcPct val="0"/>
              </a:spcBef>
            </a:pPr>
            <a:r>
              <a:rPr lang="en-US" sz="1100" b="1">
                <a:latin typeface="Calibri" charset="0"/>
              </a:rPr>
              <a:t>Client suffers an injury due to an accident (not caused by treatment)</a:t>
            </a:r>
          </a:p>
          <a:p>
            <a:pPr eaLnBrk="1" hangingPunct="1">
              <a:spcBef>
                <a:spcPct val="0"/>
              </a:spcBef>
            </a:pPr>
            <a:r>
              <a:rPr lang="en-US" sz="1100">
                <a:latin typeface="Calibri" charset="0"/>
              </a:rPr>
              <a:t>This can occur because the client left the medical history blank on their intake form, but they were using Acutane. Their skin peeled off when a chemical exfoliation agent was removed. Even though the client failed to disclose the risk, the esthetician remains at risk for a claim. </a:t>
            </a:r>
          </a:p>
          <a:p>
            <a:pPr eaLnBrk="1" hangingPunct="1">
              <a:spcBef>
                <a:spcPct val="0"/>
              </a:spcBef>
            </a:pPr>
            <a:r>
              <a:rPr lang="en-US" sz="1100">
                <a:latin typeface="Calibri" charset="0"/>
              </a:rPr>
              <a:t> </a:t>
            </a:r>
          </a:p>
          <a:p>
            <a:pPr eaLnBrk="1" hangingPunct="1">
              <a:spcBef>
                <a:spcPct val="0"/>
              </a:spcBef>
            </a:pPr>
            <a:r>
              <a:rPr lang="en-US" sz="1100" b="1">
                <a:latin typeface="Calibri" charset="0"/>
              </a:rPr>
              <a:t>Alleged problems with no real incident </a:t>
            </a:r>
            <a:endParaRPr lang="en-US" sz="1100">
              <a:latin typeface="Calibri" charset="0"/>
            </a:endParaRPr>
          </a:p>
          <a:p>
            <a:pPr eaLnBrk="1" hangingPunct="1">
              <a:spcBef>
                <a:spcPct val="0"/>
              </a:spcBef>
            </a:pPr>
            <a:r>
              <a:rPr lang="en-US" sz="1100">
                <a:latin typeface="Calibri" charset="0"/>
              </a:rPr>
              <a:t>There are times when someone claims a problem that didn</a:t>
            </a:r>
            <a:r>
              <a:rPr lang="ja-JP" altLang="en-US" sz="1100">
                <a:latin typeface="Calibri" charset="0"/>
              </a:rPr>
              <a:t>’</a:t>
            </a:r>
            <a:r>
              <a:rPr lang="en-US" sz="1100">
                <a:latin typeface="Calibri" charset="0"/>
              </a:rPr>
              <a:t>t really occur. But it</a:t>
            </a:r>
            <a:r>
              <a:rPr lang="ja-JP" altLang="en-US" sz="1100">
                <a:latin typeface="Calibri" charset="0"/>
              </a:rPr>
              <a:t>’</a:t>
            </a:r>
            <a:r>
              <a:rPr lang="en-US" sz="1100">
                <a:latin typeface="Calibri" charset="0"/>
              </a:rPr>
              <a:t>s your word against their word. Documentation is essential in this and all cases. </a:t>
            </a:r>
          </a:p>
          <a:p>
            <a:pPr eaLnBrk="1" hangingPunct="1">
              <a:spcBef>
                <a:spcPct val="0"/>
              </a:spcBef>
            </a:pPr>
            <a:r>
              <a:rPr lang="en-US" sz="1100">
                <a:latin typeface="Calibri" charset="0"/>
              </a:rPr>
              <a:t> </a:t>
            </a:r>
          </a:p>
          <a:p>
            <a:pPr eaLnBrk="1" hangingPunct="1">
              <a:spcBef>
                <a:spcPct val="0"/>
              </a:spcBef>
            </a:pPr>
            <a:r>
              <a:rPr lang="en-US" sz="1100">
                <a:latin typeface="Calibri" charset="0"/>
              </a:rPr>
              <a:t>Ask for examples from the group. </a:t>
            </a:r>
          </a:p>
          <a:p>
            <a:pPr eaLnBrk="1" hangingPunct="1">
              <a:spcBef>
                <a:spcPct val="0"/>
              </a:spcBef>
            </a:pPr>
            <a:r>
              <a:rPr lang="en-US" sz="1100">
                <a:latin typeface="Calibri" charset="0"/>
              </a:rPr>
              <a:t> </a:t>
            </a:r>
          </a:p>
          <a:p>
            <a:pPr eaLnBrk="1" hangingPunct="1">
              <a:spcBef>
                <a:spcPct val="0"/>
              </a:spcBef>
            </a:pPr>
            <a:r>
              <a:rPr lang="en-US" sz="1100" b="1">
                <a:latin typeface="Calibri" charset="0"/>
              </a:rPr>
              <a:t>Discussion</a:t>
            </a:r>
            <a:endParaRPr lang="en-US" sz="1100">
              <a:latin typeface="Calibri" charset="0"/>
            </a:endParaRPr>
          </a:p>
          <a:p>
            <a:pPr eaLnBrk="1" hangingPunct="1">
              <a:spcBef>
                <a:spcPct val="0"/>
              </a:spcBef>
            </a:pPr>
            <a:r>
              <a:rPr lang="en-US" sz="1100">
                <a:latin typeface="Calibri" charset="0"/>
              </a:rPr>
              <a:t>How do you distinguish what</a:t>
            </a:r>
            <a:r>
              <a:rPr lang="ja-JP" altLang="en-US" sz="1100">
                <a:latin typeface="Calibri" charset="0"/>
              </a:rPr>
              <a:t>’</a:t>
            </a:r>
            <a:r>
              <a:rPr lang="en-US" sz="1100">
                <a:latin typeface="Calibri" charset="0"/>
              </a:rPr>
              <a:t>s honest and what could be fabricated by the client? Does that make a difference? You can only document the facts. </a:t>
            </a:r>
          </a:p>
          <a:p>
            <a:pPr eaLnBrk="1" hangingPunct="1">
              <a:spcBef>
                <a:spcPct val="0"/>
              </a:spcBef>
            </a:pPr>
            <a:endParaRPr lang="en-US" sz="1100">
              <a:latin typeface="Calibri" charset="0"/>
            </a:endParaRPr>
          </a:p>
        </p:txBody>
      </p:sp>
      <p:sp>
        <p:nvSpPr>
          <p:cNvPr id="45060"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85A30AD3-438F-9640-8297-CB22A97B7BD2}" type="slidenum">
              <a:rPr lang="en-US" sz="1200">
                <a:latin typeface="Calibri" charset="0"/>
              </a:rPr>
              <a:pPr algn="r" eaLnBrk="1" hangingPunct="1"/>
              <a:t>11</a:t>
            </a:fld>
            <a:endParaRPr lang="en-US"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5D162363-285A-0741-A2C8-BFBBF183D99F}" type="slidenum">
              <a:rPr lang="en-US">
                <a:latin typeface="Calibri" charset="0"/>
              </a:rPr>
              <a:pPr eaLnBrk="1" hangingPunct="1"/>
              <a:t>12</a:t>
            </a:fld>
            <a:endParaRPr lang="en-US">
              <a:latin typeface="Calibri" charset="0"/>
            </a:endParaRPr>
          </a:p>
        </p:txBody>
      </p:sp>
      <p:sp>
        <p:nvSpPr>
          <p:cNvPr id="5632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632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Optional module if students have not had risk reduction in their curriculum. </a:t>
            </a:r>
          </a:p>
        </p:txBody>
      </p:sp>
      <p:sp>
        <p:nvSpPr>
          <p:cNvPr id="46084"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A31F6436-D761-9C49-8985-DDF00246226A}" type="slidenum">
              <a:rPr lang="en-US" sz="1200">
                <a:latin typeface="Calibri" charset="0"/>
              </a:rPr>
              <a:pPr algn="r" eaLnBrk="1" hangingPunct="1"/>
              <a:t>12</a:t>
            </a:fld>
            <a:endParaRPr lang="en-US"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5AA263F3-BB5A-044A-A1FB-76F479947D26}" type="slidenum">
              <a:rPr lang="en-US">
                <a:latin typeface="Calibri" charset="0"/>
              </a:rPr>
              <a:pPr eaLnBrk="1" hangingPunct="1"/>
              <a:t>13</a:t>
            </a:fld>
            <a:endParaRPr lang="en-US">
              <a:latin typeface="Calibri" charset="0"/>
            </a:endParaRPr>
          </a:p>
        </p:txBody>
      </p:sp>
      <p:sp>
        <p:nvSpPr>
          <p:cNvPr id="5734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734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47108"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63C28F63-EF4D-394D-B567-6D0C2EA3E6E6}" type="slidenum">
              <a:rPr lang="en-US" sz="1200">
                <a:latin typeface="Calibri" charset="0"/>
              </a:rPr>
              <a:pPr algn="r" eaLnBrk="1" hangingPunct="1"/>
              <a:t>13</a:t>
            </a:fld>
            <a:endParaRPr lang="en-US" sz="1200">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B1EF17ED-A5E4-8A46-8848-DF70166280B5}" type="slidenum">
              <a:rPr lang="en-US">
                <a:latin typeface="Calibri" charset="0"/>
              </a:rPr>
              <a:pPr eaLnBrk="1" hangingPunct="1"/>
              <a:t>14</a:t>
            </a:fld>
            <a:endParaRPr lang="en-US">
              <a:latin typeface="Calibri" charset="0"/>
            </a:endParaRPr>
          </a:p>
        </p:txBody>
      </p:sp>
      <p:sp>
        <p:nvSpPr>
          <p:cNvPr id="5837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837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48132"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C8EAF1FC-C09F-C14C-8C08-AFD0302D2CAF}" type="slidenum">
              <a:rPr lang="en-US" sz="1200">
                <a:latin typeface="Calibri" charset="0"/>
              </a:rPr>
              <a:pPr algn="r" eaLnBrk="1" hangingPunct="1"/>
              <a:t>14</a:t>
            </a:fld>
            <a:endParaRPr lang="en-US" sz="1200">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CE0D3BB6-6F95-E044-B602-D6D9D4BEE766}" type="slidenum">
              <a:rPr lang="en-US">
                <a:latin typeface="Calibri" charset="0"/>
              </a:rPr>
              <a:pPr eaLnBrk="1" hangingPunct="1"/>
              <a:t>15</a:t>
            </a:fld>
            <a:endParaRPr lang="en-US">
              <a:latin typeface="Calibri" charset="0"/>
            </a:endParaRPr>
          </a:p>
        </p:txBody>
      </p:sp>
      <p:sp>
        <p:nvSpPr>
          <p:cNvPr id="5939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939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49156"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AFE74419-939D-B14D-B3FB-453F6D941E3B}" type="slidenum">
              <a:rPr lang="en-US" sz="1200">
                <a:latin typeface="Calibri" charset="0"/>
              </a:rPr>
              <a:pPr algn="r" eaLnBrk="1" hangingPunct="1"/>
              <a:t>15</a:t>
            </a:fld>
            <a:endParaRPr lang="en-US" sz="120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F4FF3773-881B-2044-8FC7-8464A5009939}" type="slidenum">
              <a:rPr lang="en-US">
                <a:latin typeface="Calibri" charset="0"/>
              </a:rPr>
              <a:pPr eaLnBrk="1" hangingPunct="1"/>
              <a:t>16</a:t>
            </a:fld>
            <a:endParaRPr lang="en-US">
              <a:latin typeface="Calibri" charset="0"/>
            </a:endParaRPr>
          </a:p>
        </p:txBody>
      </p:sp>
      <p:sp>
        <p:nvSpPr>
          <p:cNvPr id="6041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042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Additional Comment: Distractions are not only a threat to your client</a:t>
            </a:r>
            <a:r>
              <a:rPr lang="ja-JP" altLang="en-US">
                <a:latin typeface="Calibri" charset="0"/>
              </a:rPr>
              <a:t>’</a:t>
            </a:r>
            <a:r>
              <a:rPr lang="en-US">
                <a:latin typeface="Calibri" charset="0"/>
              </a:rPr>
              <a:t>s safety, but also to your own safety. Do maintain a focus on your work. </a:t>
            </a:r>
          </a:p>
        </p:txBody>
      </p:sp>
      <p:sp>
        <p:nvSpPr>
          <p:cNvPr id="50180"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16E0FD23-ED42-134D-93A1-269243664106}" type="slidenum">
              <a:rPr lang="en-US" sz="1200">
                <a:latin typeface="Calibri" charset="0"/>
              </a:rPr>
              <a:pPr algn="r" eaLnBrk="1" hangingPunct="1"/>
              <a:t>16</a:t>
            </a:fld>
            <a:endParaRPr lang="en-US" sz="1200">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9558398D-28A0-9F42-8D4C-334A79553662}" type="slidenum">
              <a:rPr lang="en-US">
                <a:latin typeface="Calibri" charset="0"/>
              </a:rPr>
              <a:pPr eaLnBrk="1" hangingPunct="1"/>
              <a:t>17</a:t>
            </a:fld>
            <a:endParaRPr lang="en-US">
              <a:latin typeface="Calibri" charset="0"/>
            </a:endParaRPr>
          </a:p>
        </p:txBody>
      </p:sp>
      <p:sp>
        <p:nvSpPr>
          <p:cNvPr id="6144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144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51204"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12E59A49-2DFC-914E-B337-6F2938032F8C}" type="slidenum">
              <a:rPr lang="en-US" sz="1200">
                <a:latin typeface="Calibri" charset="0"/>
              </a:rPr>
              <a:pPr algn="r" eaLnBrk="1" hangingPunct="1"/>
              <a:t>17</a:t>
            </a:fld>
            <a:endParaRPr lang="en-US" sz="1200">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D25B2A0C-0EF6-6148-8B53-3033A339F243}" type="slidenum">
              <a:rPr lang="en-US">
                <a:latin typeface="Calibri" charset="0"/>
              </a:rPr>
              <a:pPr eaLnBrk="1" hangingPunct="1"/>
              <a:t>18</a:t>
            </a:fld>
            <a:endParaRPr lang="en-US">
              <a:latin typeface="Calibri" charset="0"/>
            </a:endParaRPr>
          </a:p>
        </p:txBody>
      </p:sp>
      <p:sp>
        <p:nvSpPr>
          <p:cNvPr id="6246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246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7435D22F-B210-6D45-BAED-6EA6D09D9E95}" type="slidenum">
              <a:rPr lang="en-US">
                <a:latin typeface="Calibri" charset="0"/>
              </a:rPr>
              <a:pPr eaLnBrk="1" hangingPunct="1"/>
              <a:t>19</a:t>
            </a:fld>
            <a:endParaRPr lang="en-US">
              <a:latin typeface="Calibri" charset="0"/>
            </a:endParaRPr>
          </a:p>
        </p:txBody>
      </p:sp>
      <p:sp>
        <p:nvSpPr>
          <p:cNvPr id="6349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349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28358187-5FF0-DA4E-8D8F-B15437AEE204}" type="slidenum">
              <a:rPr lang="en-US">
                <a:latin typeface="Calibri" charset="0"/>
              </a:rPr>
              <a:pPr eaLnBrk="1" hangingPunct="1"/>
              <a:t>2</a:t>
            </a:fld>
            <a:endParaRPr lang="en-US">
              <a:latin typeface="Calibri" charset="0"/>
            </a:endParaRPr>
          </a:p>
        </p:txBody>
      </p:sp>
      <p:sp>
        <p:nvSpPr>
          <p:cNvPr id="4608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608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These course modules were developed and sponsored by Associated Skin Care Professionals</a:t>
            </a:r>
          </a:p>
        </p:txBody>
      </p:sp>
      <p:sp>
        <p:nvSpPr>
          <p:cNvPr id="35844"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DCB8BB4E-AEFE-6944-9E0A-E279BF4DA83E}" type="slidenum">
              <a:rPr lang="en-US" sz="1200">
                <a:latin typeface="Calibri" charset="0"/>
              </a:rPr>
              <a:pPr algn="r" eaLnBrk="1" hangingPunct="1"/>
              <a:t>2</a:t>
            </a:fld>
            <a:endParaRPr lang="en-US" sz="1200">
              <a:latin typeface="Calibri"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A7A2C4F6-73D1-CC4B-A2D3-391D0B434504}" type="slidenum">
              <a:rPr lang="en-US">
                <a:latin typeface="Calibri" charset="0"/>
              </a:rPr>
              <a:pPr eaLnBrk="1" hangingPunct="1"/>
              <a:t>20</a:t>
            </a:fld>
            <a:endParaRPr lang="en-US">
              <a:latin typeface="Calibri" charset="0"/>
            </a:endParaRPr>
          </a:p>
        </p:txBody>
      </p:sp>
      <p:sp>
        <p:nvSpPr>
          <p:cNvPr id="6451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451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52228"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62829D14-B6CE-034A-BC22-4A1B8E9A3658}" type="slidenum">
              <a:rPr lang="en-US" sz="1200">
                <a:latin typeface="Calibri" charset="0"/>
              </a:rPr>
              <a:pPr algn="r" eaLnBrk="1" hangingPunct="1"/>
              <a:t>20</a:t>
            </a:fld>
            <a:endParaRPr lang="en-US" sz="1200">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1A1555AC-00D3-C843-8BB4-3DFE1BF2E470}" type="slidenum">
              <a:rPr lang="en-US">
                <a:latin typeface="Calibri" charset="0"/>
              </a:rPr>
              <a:pPr eaLnBrk="1" hangingPunct="1"/>
              <a:t>21</a:t>
            </a:fld>
            <a:endParaRPr lang="en-US">
              <a:latin typeface="Calibri" charset="0"/>
            </a:endParaRPr>
          </a:p>
        </p:txBody>
      </p:sp>
      <p:sp>
        <p:nvSpPr>
          <p:cNvPr id="6553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554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53252"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83718DB8-E932-484F-9A51-ABE488594A80}" type="slidenum">
              <a:rPr lang="en-US" sz="1200">
                <a:latin typeface="Calibri" charset="0"/>
              </a:rPr>
              <a:pPr algn="r" eaLnBrk="1" hangingPunct="1"/>
              <a:t>21</a:t>
            </a:fld>
            <a:endParaRPr lang="en-US" sz="1200">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3D5C5451-8AC4-5A41-BB0B-1B9EF19EA400}" type="slidenum">
              <a:rPr lang="en-US">
                <a:latin typeface="Calibri" charset="0"/>
              </a:rPr>
              <a:pPr eaLnBrk="1" hangingPunct="1"/>
              <a:t>22</a:t>
            </a:fld>
            <a:endParaRPr lang="en-US">
              <a:latin typeface="Calibri" charset="0"/>
            </a:endParaRPr>
          </a:p>
        </p:txBody>
      </p:sp>
      <p:sp>
        <p:nvSpPr>
          <p:cNvPr id="6656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656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1F5A6E90-AA67-EA44-90A7-6A4422471A3E}" type="slidenum">
              <a:rPr lang="en-US">
                <a:latin typeface="Calibri" charset="0"/>
              </a:rPr>
              <a:pPr eaLnBrk="1" hangingPunct="1"/>
              <a:t>23</a:t>
            </a:fld>
            <a:endParaRPr lang="en-US">
              <a:latin typeface="Calibri" charset="0"/>
            </a:endParaRPr>
          </a:p>
        </p:txBody>
      </p:sp>
      <p:sp>
        <p:nvSpPr>
          <p:cNvPr id="6758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758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(The photo is an ear candle being extinguished in water). </a:t>
            </a:r>
          </a:p>
        </p:txBody>
      </p:sp>
      <p:sp>
        <p:nvSpPr>
          <p:cNvPr id="54276"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EE50CDEF-E0FE-D047-AB7E-A8823EC47870}" type="slidenum">
              <a:rPr lang="en-US" sz="1200">
                <a:latin typeface="Calibri" charset="0"/>
              </a:rPr>
              <a:pPr algn="r" eaLnBrk="1" hangingPunct="1"/>
              <a:t>23</a:t>
            </a:fld>
            <a:endParaRPr lang="en-US" sz="1200">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D333E59F-FD47-8346-9174-39F3297E7BF8}" type="slidenum">
              <a:rPr lang="en-US">
                <a:latin typeface="Calibri" charset="0"/>
              </a:rPr>
              <a:pPr eaLnBrk="1" hangingPunct="1"/>
              <a:t>24</a:t>
            </a:fld>
            <a:endParaRPr lang="en-US">
              <a:latin typeface="Calibri" charset="0"/>
            </a:endParaRPr>
          </a:p>
        </p:txBody>
      </p:sp>
      <p:sp>
        <p:nvSpPr>
          <p:cNvPr id="6861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861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55300"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7B798BAD-BEEF-F64C-B287-2ACD287D73DB}" type="slidenum">
              <a:rPr lang="en-US" sz="1200">
                <a:latin typeface="Calibri" charset="0"/>
              </a:rPr>
              <a:pPr algn="r" eaLnBrk="1" hangingPunct="1"/>
              <a:t>24</a:t>
            </a:fld>
            <a:endParaRPr lang="en-US" sz="1200">
              <a:latin typeface="Calibri"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608D3F3D-0A32-124C-B8F5-2C62A6D72F11}" type="slidenum">
              <a:rPr lang="en-US">
                <a:latin typeface="Calibri" charset="0"/>
              </a:rPr>
              <a:pPr eaLnBrk="1" hangingPunct="1"/>
              <a:t>25</a:t>
            </a:fld>
            <a:endParaRPr lang="en-US">
              <a:latin typeface="Calibri" charset="0"/>
            </a:endParaRPr>
          </a:p>
        </p:txBody>
      </p:sp>
      <p:sp>
        <p:nvSpPr>
          <p:cNvPr id="6963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963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22AE9013-DBBB-CE42-9298-96874ED75FEE}" type="slidenum">
              <a:rPr lang="en-US">
                <a:latin typeface="Calibri" charset="0"/>
              </a:rPr>
              <a:pPr eaLnBrk="1" hangingPunct="1"/>
              <a:t>26</a:t>
            </a:fld>
            <a:endParaRPr lang="en-US">
              <a:latin typeface="Calibri" charset="0"/>
            </a:endParaRPr>
          </a:p>
        </p:txBody>
      </p:sp>
      <p:sp>
        <p:nvSpPr>
          <p:cNvPr id="7065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066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If a client appears to have a condition that warrants treatment beyond your scope of practice as an esthetician, refer your client to seek medical attention.</a:t>
            </a:r>
          </a:p>
          <a:p>
            <a:pPr eaLnBrk="1" hangingPunct="1">
              <a:spcBef>
                <a:spcPct val="0"/>
              </a:spcBef>
            </a:pPr>
            <a:endParaRPr lang="en-US">
              <a:latin typeface="Calibri" charset="0"/>
            </a:endParaRPr>
          </a:p>
        </p:txBody>
      </p:sp>
      <p:sp>
        <p:nvSpPr>
          <p:cNvPr id="56324"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4301D8AE-A634-2547-A891-BF469A64E6EA}" type="slidenum">
              <a:rPr lang="en-US" sz="1200">
                <a:latin typeface="Calibri" charset="0"/>
              </a:rPr>
              <a:pPr algn="r" eaLnBrk="1" hangingPunct="1"/>
              <a:t>26</a:t>
            </a:fld>
            <a:endParaRPr lang="en-US" sz="1200">
              <a:latin typeface="Calibri"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DF16F0A4-35D4-BA4D-B16A-C5A525029F6B}" type="slidenum">
              <a:rPr lang="en-US">
                <a:latin typeface="Calibri" charset="0"/>
              </a:rPr>
              <a:pPr eaLnBrk="1" hangingPunct="1"/>
              <a:t>27</a:t>
            </a:fld>
            <a:endParaRPr lang="en-US">
              <a:latin typeface="Calibri" charset="0"/>
            </a:endParaRPr>
          </a:p>
        </p:txBody>
      </p:sp>
      <p:sp>
        <p:nvSpPr>
          <p:cNvPr id="7168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168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Just because a client reports that they feel OK at the moment, does not mean that they will not feel pain at a later time. Anticipate the worst case scenario by keeping the best documentation you can, and assisting the client to seek medical help if warranted. Discuss why pain and injury sometimes appear later. </a:t>
            </a:r>
          </a:p>
          <a:p>
            <a:pPr eaLnBrk="1" hangingPunct="1">
              <a:spcBef>
                <a:spcPct val="0"/>
              </a:spcBef>
            </a:pPr>
            <a:r>
              <a:rPr lang="en-US">
                <a:latin typeface="Calibri" charset="0"/>
              </a:rPr>
              <a:t> </a:t>
            </a:r>
          </a:p>
          <a:p>
            <a:pPr eaLnBrk="1" hangingPunct="1">
              <a:spcBef>
                <a:spcPct val="0"/>
              </a:spcBef>
            </a:pPr>
            <a:r>
              <a:rPr lang="en-US">
                <a:latin typeface="Calibri" charset="0"/>
              </a:rPr>
              <a:t>Why is developing a good relationship so important, if an incident occurs? Does it make up for problems with your product or your own practices? </a:t>
            </a:r>
          </a:p>
          <a:p>
            <a:pPr eaLnBrk="1" hangingPunct="1">
              <a:spcBef>
                <a:spcPct val="0"/>
              </a:spcBef>
            </a:pPr>
            <a:r>
              <a:rPr lang="en-US">
                <a:latin typeface="Calibri" charset="0"/>
              </a:rPr>
              <a:t>It might! Studies have shown that your risk of lawsuit is reduced when the client has a closer relationship with you than when you don</a:t>
            </a:r>
            <a:r>
              <a:rPr lang="ja-JP" altLang="en-US">
                <a:latin typeface="Calibri" charset="0"/>
              </a:rPr>
              <a:t>’</a:t>
            </a:r>
            <a:r>
              <a:rPr lang="en-US">
                <a:latin typeface="Calibri" charset="0"/>
              </a:rPr>
              <a:t>t; however there is NEVER a guarantee.</a:t>
            </a:r>
          </a:p>
          <a:p>
            <a:pPr eaLnBrk="1" hangingPunct="1">
              <a:spcBef>
                <a:spcPct val="0"/>
              </a:spcBef>
            </a:pPr>
            <a:endParaRPr lang="en-US">
              <a:latin typeface="Calibri" charset="0"/>
            </a:endParaRPr>
          </a:p>
        </p:txBody>
      </p:sp>
      <p:sp>
        <p:nvSpPr>
          <p:cNvPr id="57348"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8CA92A22-6A58-214D-87FF-6FE1253A5B29}" type="slidenum">
              <a:rPr lang="en-US" sz="1200">
                <a:latin typeface="Calibri" charset="0"/>
              </a:rPr>
              <a:pPr algn="r" eaLnBrk="1" hangingPunct="1"/>
              <a:t>27</a:t>
            </a:fld>
            <a:endParaRPr lang="en-US" sz="1200">
              <a:latin typeface="Calibri"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203ACCC1-261D-6949-8AAE-6D4DF69E9D9E}" type="slidenum">
              <a:rPr lang="en-US">
                <a:latin typeface="Calibri" charset="0"/>
              </a:rPr>
              <a:pPr eaLnBrk="1" hangingPunct="1"/>
              <a:t>28</a:t>
            </a:fld>
            <a:endParaRPr lang="en-US">
              <a:latin typeface="Calibri" charset="0"/>
            </a:endParaRPr>
          </a:p>
        </p:txBody>
      </p:sp>
      <p:sp>
        <p:nvSpPr>
          <p:cNvPr id="7270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lnSpc>
                <a:spcPct val="80000"/>
              </a:lnSpc>
              <a:spcBef>
                <a:spcPct val="0"/>
              </a:spcBef>
            </a:pPr>
            <a:r>
              <a:rPr lang="en-US" sz="1100">
                <a:latin typeface="Calibri" charset="0"/>
              </a:rPr>
              <a:t>The following should be done immediately if an incident occurs where someone is injured. </a:t>
            </a:r>
          </a:p>
          <a:p>
            <a:pPr eaLnBrk="1" hangingPunct="1">
              <a:lnSpc>
                <a:spcPct val="80000"/>
              </a:lnSpc>
              <a:spcBef>
                <a:spcPct val="0"/>
              </a:spcBef>
            </a:pPr>
            <a:endParaRPr lang="en-US" sz="1100">
              <a:latin typeface="Calibri" charset="0"/>
            </a:endParaRPr>
          </a:p>
          <a:p>
            <a:pPr eaLnBrk="1" hangingPunct="1">
              <a:lnSpc>
                <a:spcPct val="80000"/>
              </a:lnSpc>
              <a:spcBef>
                <a:spcPct val="0"/>
              </a:spcBef>
            </a:pPr>
            <a:r>
              <a:rPr lang="en-US" sz="1100">
                <a:latin typeface="Calibri" charset="0"/>
              </a:rPr>
              <a:t>Assess injuries.</a:t>
            </a:r>
          </a:p>
          <a:p>
            <a:pPr eaLnBrk="1" hangingPunct="1">
              <a:lnSpc>
                <a:spcPct val="80000"/>
              </a:lnSpc>
              <a:spcBef>
                <a:spcPct val="0"/>
              </a:spcBef>
            </a:pPr>
            <a:r>
              <a:rPr lang="en-US" sz="1100">
                <a:latin typeface="Calibri" charset="0"/>
              </a:rPr>
              <a:t>Ask the client to describe how they are feeling and describe any discomfort. </a:t>
            </a:r>
          </a:p>
          <a:p>
            <a:pPr eaLnBrk="1" hangingPunct="1">
              <a:lnSpc>
                <a:spcPct val="80000"/>
              </a:lnSpc>
              <a:spcBef>
                <a:spcPct val="0"/>
              </a:spcBef>
            </a:pPr>
            <a:r>
              <a:rPr lang="en-US" sz="1100">
                <a:latin typeface="Calibri" charset="0"/>
              </a:rPr>
              <a:t> </a:t>
            </a:r>
          </a:p>
          <a:p>
            <a:pPr eaLnBrk="1" hangingPunct="1">
              <a:lnSpc>
                <a:spcPct val="80000"/>
              </a:lnSpc>
              <a:spcBef>
                <a:spcPct val="0"/>
              </a:spcBef>
            </a:pPr>
            <a:r>
              <a:rPr lang="en-US" sz="1100">
                <a:latin typeface="Calibri" charset="0"/>
              </a:rPr>
              <a:t>Do not be overly defensive or hostile to client. </a:t>
            </a:r>
          </a:p>
          <a:p>
            <a:pPr eaLnBrk="1" hangingPunct="1">
              <a:lnSpc>
                <a:spcPct val="80000"/>
              </a:lnSpc>
              <a:spcBef>
                <a:spcPct val="0"/>
              </a:spcBef>
            </a:pPr>
            <a:r>
              <a:rPr lang="en-US" sz="1100">
                <a:latin typeface="Calibri" charset="0"/>
              </a:rPr>
              <a:t>Do what you can to soothe the situation. Many times, minor claims are dropped once the client</a:t>
            </a:r>
            <a:r>
              <a:rPr lang="ja-JP" altLang="en-US" sz="1100">
                <a:latin typeface="Calibri" charset="0"/>
              </a:rPr>
              <a:t>’</a:t>
            </a:r>
            <a:r>
              <a:rPr lang="en-US" sz="1100">
                <a:latin typeface="Calibri" charset="0"/>
              </a:rPr>
              <a:t>s initial emotional anger diminishes. </a:t>
            </a:r>
          </a:p>
          <a:p>
            <a:pPr eaLnBrk="1" hangingPunct="1">
              <a:lnSpc>
                <a:spcPct val="80000"/>
              </a:lnSpc>
              <a:spcBef>
                <a:spcPct val="0"/>
              </a:spcBef>
            </a:pPr>
            <a:r>
              <a:rPr lang="en-US" sz="1100">
                <a:latin typeface="Calibri" charset="0"/>
              </a:rPr>
              <a:t> </a:t>
            </a:r>
          </a:p>
          <a:p>
            <a:pPr eaLnBrk="1" hangingPunct="1">
              <a:lnSpc>
                <a:spcPct val="80000"/>
              </a:lnSpc>
              <a:spcBef>
                <a:spcPct val="0"/>
              </a:spcBef>
            </a:pPr>
            <a:r>
              <a:rPr lang="en-US" sz="1100">
                <a:latin typeface="Calibri" charset="0"/>
              </a:rPr>
              <a:t>Take photos/write detailed account of actions and conversations.</a:t>
            </a:r>
          </a:p>
          <a:p>
            <a:pPr eaLnBrk="1" hangingPunct="1">
              <a:lnSpc>
                <a:spcPct val="80000"/>
              </a:lnSpc>
              <a:spcBef>
                <a:spcPct val="0"/>
              </a:spcBef>
            </a:pPr>
            <a:r>
              <a:rPr lang="en-US" sz="1100">
                <a:latin typeface="Calibri" charset="0"/>
              </a:rPr>
              <a:t>Whether you use a cell phone or any camera, document the problem. Tell the client that you want to document the extent of the case. Write down every detail you can remember during or immediately after your conversation and intervention with the client. </a:t>
            </a:r>
            <a:r>
              <a:rPr lang="en-US" sz="1100" b="1">
                <a:latin typeface="Calibri" charset="0"/>
              </a:rPr>
              <a:t>Everything you officially document can be discovered in court, so document ONLY the facts. </a:t>
            </a:r>
            <a:r>
              <a:rPr lang="en-US" sz="1100">
                <a:latin typeface="Calibri" charset="0"/>
              </a:rPr>
              <a:t>Do not write impressions or feelings in your documentation. You can write those down in a separate place. </a:t>
            </a:r>
          </a:p>
          <a:p>
            <a:pPr eaLnBrk="1" hangingPunct="1">
              <a:lnSpc>
                <a:spcPct val="80000"/>
              </a:lnSpc>
              <a:spcBef>
                <a:spcPct val="0"/>
              </a:spcBef>
            </a:pPr>
            <a:r>
              <a:rPr lang="en-US" sz="1100">
                <a:latin typeface="Calibri" charset="0"/>
              </a:rPr>
              <a:t> </a:t>
            </a:r>
          </a:p>
          <a:p>
            <a:pPr eaLnBrk="1" hangingPunct="1">
              <a:lnSpc>
                <a:spcPct val="80000"/>
              </a:lnSpc>
              <a:spcBef>
                <a:spcPct val="0"/>
              </a:spcBef>
            </a:pPr>
            <a:r>
              <a:rPr lang="en-US" sz="1100">
                <a:latin typeface="Calibri" charset="0"/>
              </a:rPr>
              <a:t>Contact your carrier ASAP and get counseled on further communications with client.</a:t>
            </a:r>
          </a:p>
          <a:p>
            <a:pPr eaLnBrk="1" hangingPunct="1">
              <a:lnSpc>
                <a:spcPct val="80000"/>
              </a:lnSpc>
              <a:spcBef>
                <a:spcPct val="0"/>
              </a:spcBef>
            </a:pPr>
            <a:r>
              <a:rPr lang="en-US" sz="1100">
                <a:latin typeface="Calibri" charset="0"/>
              </a:rPr>
              <a:t>Your liability carrier will counsel you about how to deal with follow-up with the client. Do not delay in calling them. They may suggest that you cut off all communication with the client or they may encourage you to follow up with them. Follow their directions. </a:t>
            </a:r>
          </a:p>
          <a:p>
            <a:pPr eaLnBrk="1" hangingPunct="1">
              <a:lnSpc>
                <a:spcPct val="80000"/>
              </a:lnSpc>
              <a:spcBef>
                <a:spcPct val="0"/>
              </a:spcBef>
            </a:pPr>
            <a:r>
              <a:rPr lang="en-US" sz="1100">
                <a:latin typeface="Calibri" charset="0"/>
              </a:rPr>
              <a:t> </a:t>
            </a:r>
          </a:p>
          <a:p>
            <a:pPr eaLnBrk="1" hangingPunct="1">
              <a:lnSpc>
                <a:spcPct val="80000"/>
              </a:lnSpc>
              <a:spcBef>
                <a:spcPct val="0"/>
              </a:spcBef>
            </a:pPr>
            <a:r>
              <a:rPr lang="en-US" sz="1100">
                <a:latin typeface="Calibri" charset="0"/>
              </a:rPr>
              <a:t>Know what your carrier suggests BEFORE an incident happens.</a:t>
            </a:r>
          </a:p>
          <a:p>
            <a:pPr eaLnBrk="1" hangingPunct="1">
              <a:lnSpc>
                <a:spcPct val="80000"/>
              </a:lnSpc>
              <a:spcBef>
                <a:spcPct val="0"/>
              </a:spcBef>
            </a:pPr>
            <a:r>
              <a:rPr lang="en-US" sz="1100">
                <a:latin typeface="Calibri" charset="0"/>
              </a:rPr>
              <a:t>When you take out insurance, call your carrier and ask what resources they have for risk reduction and what procedure they have for reporting a potential claim. Each carrier may ask you to document things a little differently, so it</a:t>
            </a:r>
            <a:r>
              <a:rPr lang="ja-JP" altLang="en-US" sz="1100">
                <a:latin typeface="Calibri" charset="0"/>
              </a:rPr>
              <a:t>’</a:t>
            </a:r>
            <a:r>
              <a:rPr lang="en-US" sz="1100">
                <a:latin typeface="Calibri" charset="0"/>
              </a:rPr>
              <a:t>s a good idea to ask in advance. </a:t>
            </a:r>
          </a:p>
          <a:p>
            <a:pPr eaLnBrk="1" hangingPunct="1">
              <a:lnSpc>
                <a:spcPct val="80000"/>
              </a:lnSpc>
              <a:spcBef>
                <a:spcPct val="0"/>
              </a:spcBef>
            </a:pPr>
            <a:r>
              <a:rPr lang="en-US" sz="1100">
                <a:latin typeface="Calibri" charset="0"/>
              </a:rPr>
              <a:t> </a:t>
            </a:r>
          </a:p>
          <a:p>
            <a:pPr eaLnBrk="1" hangingPunct="1">
              <a:lnSpc>
                <a:spcPct val="80000"/>
              </a:lnSpc>
              <a:spcBef>
                <a:spcPct val="0"/>
              </a:spcBef>
            </a:pPr>
            <a:r>
              <a:rPr lang="en-US" sz="1100">
                <a:latin typeface="Calibri" charset="0"/>
              </a:rPr>
              <a:t>Obtain medical help, if warranted, or encourage them to see treatment immediately. </a:t>
            </a:r>
          </a:p>
          <a:p>
            <a:pPr eaLnBrk="1" hangingPunct="1">
              <a:lnSpc>
                <a:spcPct val="80000"/>
              </a:lnSpc>
              <a:spcBef>
                <a:spcPct val="0"/>
              </a:spcBef>
            </a:pPr>
            <a:r>
              <a:rPr lang="en-US" sz="1100">
                <a:latin typeface="Calibri" charset="0"/>
              </a:rPr>
              <a:t>Do not wait to find out about your insurance coverage. Your client</a:t>
            </a:r>
            <a:r>
              <a:rPr lang="ja-JP" altLang="en-US" sz="1100">
                <a:latin typeface="Calibri" charset="0"/>
              </a:rPr>
              <a:t>’</a:t>
            </a:r>
            <a:r>
              <a:rPr lang="en-US" sz="1100">
                <a:latin typeface="Calibri" charset="0"/>
              </a:rPr>
              <a:t>s safety and well-being should always come first. </a:t>
            </a:r>
          </a:p>
          <a:p>
            <a:pPr eaLnBrk="1" hangingPunct="1">
              <a:lnSpc>
                <a:spcPct val="80000"/>
              </a:lnSpc>
              <a:spcBef>
                <a:spcPct val="0"/>
              </a:spcBef>
            </a:pPr>
            <a:endParaRPr lang="en-US" sz="1100">
              <a:latin typeface="Calibri" charset="0"/>
            </a:endParaRPr>
          </a:p>
        </p:txBody>
      </p:sp>
      <p:sp>
        <p:nvSpPr>
          <p:cNvPr id="58372"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73AF83A2-2770-7146-B15C-AA0E2CC3178F}" type="slidenum">
              <a:rPr lang="en-US" sz="1200">
                <a:latin typeface="Calibri" charset="0"/>
              </a:rPr>
              <a:pPr algn="r" eaLnBrk="1" hangingPunct="1"/>
              <a:t>28</a:t>
            </a:fld>
            <a:endParaRPr lang="en-US" sz="1200">
              <a:latin typeface="Calibri"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98FDE600-3A12-B348-85D1-DBABA3BE8A0C}" type="slidenum">
              <a:rPr lang="en-US">
                <a:latin typeface="Calibri" charset="0"/>
              </a:rPr>
              <a:pPr eaLnBrk="1" hangingPunct="1"/>
              <a:t>29</a:t>
            </a:fld>
            <a:endParaRPr lang="en-US">
              <a:latin typeface="Calibri" charset="0"/>
            </a:endParaRPr>
          </a:p>
        </p:txBody>
      </p:sp>
      <p:sp>
        <p:nvSpPr>
          <p:cNvPr id="7373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373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9396"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A736656E-961D-AE47-9961-D602C31089DC}" type="slidenum">
              <a:rPr lang="en-US" sz="1200">
                <a:latin typeface="Calibri" charset="0"/>
              </a:rPr>
              <a:pPr algn="r" eaLnBrk="1" hangingPunct="1"/>
              <a:t>29</a:t>
            </a:fld>
            <a:endParaRPr lang="en-US"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4BCFFB12-8D46-D941-9B42-BF7BF9B5160B}" type="slidenum">
              <a:rPr lang="en-US">
                <a:latin typeface="Calibri" charset="0"/>
              </a:rPr>
              <a:pPr eaLnBrk="1" hangingPunct="1"/>
              <a:t>3</a:t>
            </a:fld>
            <a:endParaRPr lang="en-US">
              <a:latin typeface="Calibri" charset="0"/>
            </a:endParaRPr>
          </a:p>
        </p:txBody>
      </p:sp>
      <p:sp>
        <p:nvSpPr>
          <p:cNvPr id="4710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710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 </a:t>
            </a:r>
          </a:p>
        </p:txBody>
      </p:sp>
      <p:sp>
        <p:nvSpPr>
          <p:cNvPr id="36868"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6C981E49-6B22-8044-8508-107D868D46FC}" type="slidenum">
              <a:rPr lang="en-US" sz="1200">
                <a:latin typeface="Calibri" charset="0"/>
              </a:rPr>
              <a:pPr algn="r" eaLnBrk="1" hangingPunct="1"/>
              <a:t>3</a:t>
            </a:fld>
            <a:endParaRPr lang="en-US" sz="1200">
              <a:latin typeface="Calibri"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8139A71C-852C-104B-A033-3B28AEBACFF0}" type="slidenum">
              <a:rPr lang="en-US">
                <a:latin typeface="Calibri" charset="0"/>
              </a:rPr>
              <a:pPr eaLnBrk="1" hangingPunct="1"/>
              <a:t>30</a:t>
            </a:fld>
            <a:endParaRPr lang="en-US">
              <a:latin typeface="Calibri" charset="0"/>
            </a:endParaRPr>
          </a:p>
        </p:txBody>
      </p:sp>
      <p:sp>
        <p:nvSpPr>
          <p:cNvPr id="7475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475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A46A1979-C64B-5C42-AF8A-7BDA00252B4A}" type="slidenum">
              <a:rPr lang="en-US">
                <a:latin typeface="Calibri" charset="0"/>
              </a:rPr>
              <a:pPr eaLnBrk="1" hangingPunct="1"/>
              <a:t>4</a:t>
            </a:fld>
            <a:endParaRPr lang="en-US">
              <a:latin typeface="Calibri" charset="0"/>
            </a:endParaRPr>
          </a:p>
        </p:txBody>
      </p:sp>
      <p:sp>
        <p:nvSpPr>
          <p:cNvPr id="4813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smtClean="0">
                <a:ea typeface="+mn-ea"/>
              </a:rPr>
              <a:t>Provide students with the pre-session case study handouts. </a:t>
            </a:r>
          </a:p>
          <a:p>
            <a:pPr eaLnBrk="1" fontAlgn="auto" hangingPunct="1">
              <a:spcBef>
                <a:spcPts val="0"/>
              </a:spcBef>
              <a:spcAft>
                <a:spcPts val="0"/>
              </a:spcAft>
              <a:defRPr/>
            </a:pPr>
            <a:endParaRPr lang="en-US" dirty="0" smtClean="0">
              <a:ea typeface="+mn-ea"/>
            </a:endParaRPr>
          </a:p>
          <a:p>
            <a:pPr eaLnBrk="1" fontAlgn="auto" hangingPunct="1">
              <a:spcBef>
                <a:spcPts val="0"/>
              </a:spcBef>
              <a:spcAft>
                <a:spcPts val="0"/>
              </a:spcAft>
              <a:defRPr/>
            </a:pPr>
            <a:r>
              <a:rPr lang="en-US" dirty="0" smtClean="0">
                <a:ea typeface="+mn-ea"/>
              </a:rPr>
              <a:t>Choose three students to read aloud the pre-session case studies to the class:</a:t>
            </a:r>
          </a:p>
          <a:p>
            <a:pPr marL="228600" indent="-228600" eaLnBrk="1" fontAlgn="auto" hangingPunct="1">
              <a:spcBef>
                <a:spcPts val="0"/>
              </a:spcBef>
              <a:spcAft>
                <a:spcPts val="0"/>
              </a:spcAft>
              <a:buFont typeface="+mj-lt"/>
              <a:buAutoNum type="arabicPeriod"/>
              <a:defRPr/>
            </a:pPr>
            <a:r>
              <a:rPr lang="en-US" dirty="0" smtClean="0">
                <a:ea typeface="+mn-ea"/>
              </a:rPr>
              <a:t>Instrument dropped on client</a:t>
            </a:r>
          </a:p>
          <a:p>
            <a:pPr marL="228600" indent="-228600" eaLnBrk="1" fontAlgn="auto" hangingPunct="1">
              <a:spcBef>
                <a:spcPts val="0"/>
              </a:spcBef>
              <a:spcAft>
                <a:spcPts val="0"/>
              </a:spcAft>
              <a:buFont typeface="+mj-lt"/>
              <a:buAutoNum type="arabicPeriod"/>
              <a:defRPr/>
            </a:pPr>
            <a:r>
              <a:rPr lang="en-US" dirty="0" smtClean="0">
                <a:ea typeface="+mn-ea"/>
              </a:rPr>
              <a:t>Disfigurement</a:t>
            </a:r>
          </a:p>
          <a:p>
            <a:pPr marL="228600" indent="-228600" eaLnBrk="1" fontAlgn="auto" hangingPunct="1">
              <a:spcBef>
                <a:spcPts val="0"/>
              </a:spcBef>
              <a:spcAft>
                <a:spcPts val="0"/>
              </a:spcAft>
              <a:buFont typeface="+mj-lt"/>
              <a:buAutoNum type="arabicPeriod"/>
              <a:defRPr/>
            </a:pPr>
            <a:r>
              <a:rPr lang="en-US" dirty="0" smtClean="0">
                <a:ea typeface="+mn-ea"/>
              </a:rPr>
              <a:t>Slip/Fall</a:t>
            </a:r>
          </a:p>
          <a:p>
            <a:pPr eaLnBrk="1" fontAlgn="auto" hangingPunct="1">
              <a:spcBef>
                <a:spcPts val="0"/>
              </a:spcBef>
              <a:spcAft>
                <a:spcPts val="0"/>
              </a:spcAft>
              <a:defRPr/>
            </a:pPr>
            <a:endParaRPr lang="en-US" dirty="0" smtClean="0">
              <a:ea typeface="+mn-ea"/>
            </a:endParaRPr>
          </a:p>
        </p:txBody>
      </p:sp>
      <p:sp>
        <p:nvSpPr>
          <p:cNvPr id="37892"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17AF1ED6-4D7F-6B48-9488-471AC144932F}" type="slidenum">
              <a:rPr lang="en-US" sz="1200">
                <a:latin typeface="Calibri" charset="0"/>
              </a:rPr>
              <a:pPr algn="r" eaLnBrk="1" hangingPunct="1"/>
              <a:t>4</a:t>
            </a:fld>
            <a:endParaRPr lang="en-US"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F2A34745-1FFC-3F49-9912-7D5B1FEC62BC}" type="slidenum">
              <a:rPr lang="en-US">
                <a:latin typeface="Calibri" charset="0"/>
              </a:rPr>
              <a:pPr eaLnBrk="1" hangingPunct="1"/>
              <a:t>5</a:t>
            </a:fld>
            <a:endParaRPr lang="en-US">
              <a:latin typeface="Calibri" charset="0"/>
            </a:endParaRPr>
          </a:p>
        </p:txBody>
      </p:sp>
      <p:sp>
        <p:nvSpPr>
          <p:cNvPr id="4915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lnSpc>
                <a:spcPct val="80000"/>
              </a:lnSpc>
              <a:spcBef>
                <a:spcPct val="0"/>
              </a:spcBef>
            </a:pPr>
            <a:r>
              <a:rPr lang="en-US" sz="1000">
                <a:latin typeface="Calibri" charset="0"/>
              </a:rPr>
              <a:t>Let</a:t>
            </a:r>
            <a:r>
              <a:rPr lang="ja-JP" altLang="en-US" sz="1000">
                <a:latin typeface="Calibri" charset="0"/>
              </a:rPr>
              <a:t>’</a:t>
            </a:r>
            <a:r>
              <a:rPr lang="en-US" sz="1000">
                <a:latin typeface="Calibri" charset="0"/>
              </a:rPr>
              <a:t>s review some of the major types of liability insurance:</a:t>
            </a:r>
          </a:p>
          <a:p>
            <a:pPr eaLnBrk="1" hangingPunct="1">
              <a:lnSpc>
                <a:spcPct val="80000"/>
              </a:lnSpc>
              <a:spcBef>
                <a:spcPct val="0"/>
              </a:spcBef>
            </a:pPr>
            <a:endParaRPr lang="en-US" sz="1000" b="1">
              <a:latin typeface="Calibri" charset="0"/>
            </a:endParaRPr>
          </a:p>
          <a:p>
            <a:pPr eaLnBrk="1" hangingPunct="1">
              <a:lnSpc>
                <a:spcPct val="80000"/>
              </a:lnSpc>
              <a:spcBef>
                <a:spcPct val="0"/>
              </a:spcBef>
            </a:pPr>
            <a:r>
              <a:rPr lang="en-US" sz="1000" b="1">
                <a:latin typeface="Calibri" charset="0"/>
              </a:rPr>
              <a:t>General </a:t>
            </a:r>
          </a:p>
          <a:p>
            <a:pPr eaLnBrk="1" hangingPunct="1">
              <a:lnSpc>
                <a:spcPct val="80000"/>
              </a:lnSpc>
              <a:spcBef>
                <a:spcPct val="0"/>
              </a:spcBef>
            </a:pPr>
            <a:r>
              <a:rPr lang="en-US" sz="1000">
                <a:latin typeface="Calibri" charset="0"/>
              </a:rPr>
              <a:t>General liability protects you when a client has an accident on your business premises, whether you own it or not.  You may be found liable if you are legally responsible for maintaining the area</a:t>
            </a:r>
            <a:r>
              <a:rPr lang="ja-JP" altLang="en-US" sz="1000">
                <a:latin typeface="Calibri" charset="0"/>
              </a:rPr>
              <a:t>’</a:t>
            </a:r>
            <a:r>
              <a:rPr lang="en-US" sz="1000">
                <a:latin typeface="Calibri" charset="0"/>
              </a:rPr>
              <a:t>s safety or were negligent in some way.   For example: If your client were to slip and fall, trip over a step and hit their head, even though this kind of injury is not related to the treatment you provided, it may be covered under general liability—if you were found negligent.  If your table collapsed, causing injury to your client, damages may be covered under your general liability.  If you were to accidentally damage your client</a:t>
            </a:r>
            <a:r>
              <a:rPr lang="ja-JP" altLang="en-US" sz="1000">
                <a:latin typeface="Calibri" charset="0"/>
              </a:rPr>
              <a:t>’</a:t>
            </a:r>
            <a:r>
              <a:rPr lang="en-US" sz="1000">
                <a:latin typeface="Calibri" charset="0"/>
              </a:rPr>
              <a:t>s property, damages may be covered under your general liability.  If someone were to damage your property, it would NOT be covered under general liability.</a:t>
            </a:r>
          </a:p>
          <a:p>
            <a:pPr eaLnBrk="1" hangingPunct="1">
              <a:lnSpc>
                <a:spcPct val="80000"/>
              </a:lnSpc>
              <a:spcBef>
                <a:spcPct val="0"/>
              </a:spcBef>
            </a:pPr>
            <a:endParaRPr lang="en-US" sz="1000" b="1">
              <a:latin typeface="Calibri" charset="0"/>
            </a:endParaRPr>
          </a:p>
          <a:p>
            <a:pPr eaLnBrk="1" hangingPunct="1">
              <a:lnSpc>
                <a:spcPct val="80000"/>
              </a:lnSpc>
              <a:spcBef>
                <a:spcPct val="0"/>
              </a:spcBef>
            </a:pPr>
            <a:r>
              <a:rPr lang="en-US" sz="1000" b="1">
                <a:latin typeface="Calibri" charset="0"/>
              </a:rPr>
              <a:t>Professional</a:t>
            </a:r>
          </a:p>
          <a:p>
            <a:pPr eaLnBrk="1" hangingPunct="1">
              <a:lnSpc>
                <a:spcPct val="80000"/>
              </a:lnSpc>
              <a:spcBef>
                <a:spcPct val="0"/>
              </a:spcBef>
            </a:pPr>
            <a:r>
              <a:rPr lang="en-US" sz="1000">
                <a:latin typeface="Calibri" charset="0"/>
              </a:rPr>
              <a:t>Professional liability would cover you if you injure a client as the result of providing standard treatment procedures. Let</a:t>
            </a:r>
            <a:r>
              <a:rPr lang="ja-JP" altLang="en-US" sz="1000">
                <a:latin typeface="Calibri" charset="0"/>
              </a:rPr>
              <a:t>’</a:t>
            </a:r>
            <a:r>
              <a:rPr lang="en-US" sz="1000">
                <a:latin typeface="Calibri" charset="0"/>
              </a:rPr>
              <a:t>s say you burn someone, peel their skin off, or cause any other related injury, professional liability insurance would cover you. No matter how careful you are, these types of incidents CAN happen. </a:t>
            </a:r>
          </a:p>
          <a:p>
            <a:pPr eaLnBrk="1" hangingPunct="1">
              <a:lnSpc>
                <a:spcPct val="80000"/>
              </a:lnSpc>
              <a:spcBef>
                <a:spcPct val="0"/>
              </a:spcBef>
            </a:pPr>
            <a:r>
              <a:rPr lang="en-US" sz="1000">
                <a:latin typeface="Calibri" charset="0"/>
              </a:rPr>
              <a:t> </a:t>
            </a:r>
          </a:p>
          <a:p>
            <a:pPr eaLnBrk="1" hangingPunct="1">
              <a:lnSpc>
                <a:spcPct val="80000"/>
              </a:lnSpc>
              <a:spcBef>
                <a:spcPct val="0"/>
              </a:spcBef>
            </a:pPr>
            <a:r>
              <a:rPr lang="en-US" sz="1000" b="1">
                <a:latin typeface="Calibri" charset="0"/>
              </a:rPr>
              <a:t>Product</a:t>
            </a:r>
          </a:p>
          <a:p>
            <a:pPr eaLnBrk="1" hangingPunct="1">
              <a:lnSpc>
                <a:spcPct val="80000"/>
              </a:lnSpc>
              <a:spcBef>
                <a:spcPct val="0"/>
              </a:spcBef>
            </a:pPr>
            <a:r>
              <a:rPr lang="en-US" sz="1000">
                <a:latin typeface="Calibri" charset="0"/>
              </a:rPr>
              <a:t>Product liability covers you in case of injury caused by the product or if the product produces an adverse reaction, such as a chemical burn or an allergic rash.</a:t>
            </a:r>
          </a:p>
          <a:p>
            <a:pPr eaLnBrk="1" hangingPunct="1">
              <a:lnSpc>
                <a:spcPct val="80000"/>
              </a:lnSpc>
              <a:spcBef>
                <a:spcPct val="0"/>
              </a:spcBef>
            </a:pPr>
            <a:r>
              <a:rPr lang="en-US" sz="1000">
                <a:latin typeface="Calibri" charset="0"/>
              </a:rPr>
              <a:t> </a:t>
            </a:r>
          </a:p>
          <a:p>
            <a:pPr eaLnBrk="1" hangingPunct="1">
              <a:lnSpc>
                <a:spcPct val="80000"/>
              </a:lnSpc>
              <a:spcBef>
                <a:spcPct val="0"/>
              </a:spcBef>
            </a:pPr>
            <a:r>
              <a:rPr lang="en-US" sz="1000" b="1">
                <a:latin typeface="Calibri" charset="0"/>
              </a:rPr>
              <a:t>Claims-Made vs. Occurrence Form Liability Insurance </a:t>
            </a:r>
          </a:p>
          <a:p>
            <a:pPr eaLnBrk="1" hangingPunct="1">
              <a:lnSpc>
                <a:spcPct val="80000"/>
              </a:lnSpc>
              <a:spcBef>
                <a:spcPct val="0"/>
              </a:spcBef>
            </a:pPr>
            <a:r>
              <a:rPr lang="en-US" sz="1000">
                <a:latin typeface="Calibri" charset="0"/>
              </a:rPr>
              <a:t>Claims-made policies are typically less expensive because they provide less extensive coverage.  Claims-made coverage requires claims be made while your policy is in effect.  If your policy has expired and someone makes a claim against you (even though you had insurance at the time that client received your services) you will have no insurance coverage because your policy has lapsed.  The insurance company has the right, too, to refuse to renew your policy.  This could make it difficult to protect yourself.</a:t>
            </a:r>
          </a:p>
          <a:p>
            <a:pPr eaLnBrk="1" hangingPunct="1">
              <a:lnSpc>
                <a:spcPct val="80000"/>
              </a:lnSpc>
              <a:spcBef>
                <a:spcPct val="0"/>
              </a:spcBef>
            </a:pPr>
            <a:endParaRPr lang="en-US" sz="1000">
              <a:latin typeface="Calibri" charset="0"/>
            </a:endParaRPr>
          </a:p>
          <a:p>
            <a:pPr eaLnBrk="1" hangingPunct="1">
              <a:lnSpc>
                <a:spcPct val="80000"/>
              </a:lnSpc>
              <a:spcBef>
                <a:spcPct val="0"/>
              </a:spcBef>
            </a:pPr>
            <a:r>
              <a:rPr lang="en-US" sz="1000">
                <a:latin typeface="Calibri" charset="0"/>
              </a:rPr>
              <a:t>Occurrence form means coverage continues even if a claim is filed at a later date for an incident that occurred while you were still insured. Many claims aren't filed until the statute of limitations has nearly run out (two years after the incident, in most states).  Occurrence form coverage provides protection for these types of claims. Claims-made does not.</a:t>
            </a:r>
          </a:p>
          <a:p>
            <a:pPr eaLnBrk="1" hangingPunct="1">
              <a:lnSpc>
                <a:spcPct val="80000"/>
              </a:lnSpc>
              <a:spcBef>
                <a:spcPct val="0"/>
              </a:spcBef>
            </a:pPr>
            <a:endParaRPr lang="en-US" sz="1000">
              <a:latin typeface="Calibri" charset="0"/>
            </a:endParaRPr>
          </a:p>
        </p:txBody>
      </p:sp>
      <p:sp>
        <p:nvSpPr>
          <p:cNvPr id="38916"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ECCF0F2A-15C1-F749-9571-79E4BF46503B}" type="slidenum">
              <a:rPr lang="en-US" sz="1200">
                <a:latin typeface="Calibri" charset="0"/>
              </a:rPr>
              <a:pPr algn="r" eaLnBrk="1" hangingPunct="1"/>
              <a:t>5</a:t>
            </a:fld>
            <a:endParaRPr lang="en-US"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AAA6780F-31B5-A847-9AD5-E91402439AD8}" type="slidenum">
              <a:rPr lang="en-US">
                <a:latin typeface="Calibri" charset="0"/>
              </a:rPr>
              <a:pPr eaLnBrk="1" hangingPunct="1"/>
              <a:t>6</a:t>
            </a:fld>
            <a:endParaRPr lang="en-US">
              <a:latin typeface="Calibri" charset="0"/>
            </a:endParaRPr>
          </a:p>
        </p:txBody>
      </p:sp>
      <p:sp>
        <p:nvSpPr>
          <p:cNvPr id="5017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lnSpc>
                <a:spcPct val="90000"/>
              </a:lnSpc>
              <a:spcBef>
                <a:spcPct val="0"/>
              </a:spcBef>
            </a:pPr>
            <a:r>
              <a:rPr lang="en-US" sz="1000" b="1">
                <a:latin typeface="Calibri" charset="0"/>
              </a:rPr>
              <a:t>Additional Insured Endorsement (AIE)</a:t>
            </a:r>
          </a:p>
          <a:p>
            <a:pPr eaLnBrk="1" hangingPunct="1">
              <a:lnSpc>
                <a:spcPct val="90000"/>
              </a:lnSpc>
              <a:spcBef>
                <a:spcPct val="0"/>
              </a:spcBef>
            </a:pPr>
            <a:r>
              <a:rPr lang="en-US" sz="1000">
                <a:latin typeface="Calibri" charset="0"/>
              </a:rPr>
              <a:t>If you are an independent contractor or sub-lessee (booth renter), often a salon or rented space owner will require that their name be listed as an additional insured endorsement (AIE) to also cover them from any liability claims filed by one of your clients.  This is because they may also be liable if an incident occurs on their property, even if they were not at fault or the one that provided treatment to the client. This depends on what is required in your lease agreement or contract.  You always need to read any contract carefully, if an AIE is not REQUIRED (not a condition of your employment contract/lease), do not request to add them to your policy.  Most individual liability policies provide protection for the named individual</a:t>
            </a:r>
            <a:r>
              <a:rPr lang="ja-JP" altLang="en-US" sz="1000">
                <a:latin typeface="Calibri" charset="0"/>
              </a:rPr>
              <a:t>’</a:t>
            </a:r>
            <a:r>
              <a:rPr lang="en-US" sz="1000">
                <a:latin typeface="Calibri" charset="0"/>
              </a:rPr>
              <a:t>s professional liability only and are not intended to provide coverage for business, corporate or employers' general liability exposures.  </a:t>
            </a:r>
          </a:p>
          <a:p>
            <a:pPr eaLnBrk="1" hangingPunct="1">
              <a:lnSpc>
                <a:spcPct val="90000"/>
              </a:lnSpc>
              <a:spcBef>
                <a:spcPct val="0"/>
              </a:spcBef>
            </a:pPr>
            <a:r>
              <a:rPr lang="en-US" sz="1000">
                <a:latin typeface="Calibri" charset="0"/>
              </a:rPr>
              <a:t>If you organize your own business as a separate entity, such as a corporation, you may wish to name your corporation as an AIE on your individual liability insurance policy, to protect your business. </a:t>
            </a:r>
          </a:p>
          <a:p>
            <a:pPr eaLnBrk="1" hangingPunct="1">
              <a:lnSpc>
                <a:spcPct val="90000"/>
              </a:lnSpc>
              <a:spcBef>
                <a:spcPct val="0"/>
              </a:spcBef>
            </a:pPr>
            <a:r>
              <a:rPr lang="en-US" sz="1000" b="1">
                <a:latin typeface="Calibri" charset="0"/>
              </a:rPr>
              <a:t>Requiring insurance of others</a:t>
            </a:r>
            <a:endParaRPr lang="en-US" sz="1000">
              <a:latin typeface="Calibri" charset="0"/>
            </a:endParaRPr>
          </a:p>
          <a:p>
            <a:pPr eaLnBrk="1" hangingPunct="1">
              <a:lnSpc>
                <a:spcPct val="90000"/>
              </a:lnSpc>
              <a:spcBef>
                <a:spcPct val="0"/>
              </a:spcBef>
            </a:pPr>
            <a:r>
              <a:rPr lang="en-US" sz="1000">
                <a:latin typeface="Calibri" charset="0"/>
              </a:rPr>
              <a:t>If you are an owner, you should require all contractors to carry insurance. If they are not covered, YOU can be liable and people who have been injured can go after both your personal and professional assets, including property and savings. You should also require your contractors to name your business as an Additional Insured Endorsement (AIE) for further protection. </a:t>
            </a:r>
          </a:p>
          <a:p>
            <a:pPr eaLnBrk="1" hangingPunct="1">
              <a:lnSpc>
                <a:spcPct val="90000"/>
              </a:lnSpc>
              <a:spcBef>
                <a:spcPct val="0"/>
              </a:spcBef>
            </a:pPr>
            <a:r>
              <a:rPr lang="en-US" sz="1000">
                <a:latin typeface="Calibri" charset="0"/>
              </a:rPr>
              <a:t> </a:t>
            </a:r>
          </a:p>
          <a:p>
            <a:pPr eaLnBrk="1" hangingPunct="1">
              <a:lnSpc>
                <a:spcPct val="90000"/>
              </a:lnSpc>
              <a:spcBef>
                <a:spcPct val="0"/>
              </a:spcBef>
            </a:pPr>
            <a:r>
              <a:rPr lang="en-US" sz="1000" b="1">
                <a:latin typeface="Calibri" charset="0"/>
              </a:rPr>
              <a:t>Where to obtain liability insurance</a:t>
            </a:r>
            <a:endParaRPr lang="en-US" sz="1000">
              <a:latin typeface="Calibri" charset="0"/>
            </a:endParaRPr>
          </a:p>
          <a:p>
            <a:pPr eaLnBrk="1" hangingPunct="1">
              <a:lnSpc>
                <a:spcPct val="90000"/>
              </a:lnSpc>
              <a:spcBef>
                <a:spcPct val="0"/>
              </a:spcBef>
            </a:pPr>
            <a:r>
              <a:rPr lang="en-US" sz="1000">
                <a:latin typeface="Calibri" charset="0"/>
              </a:rPr>
              <a:t>Do some cost comparisons.  You may find that affordable liability insurance is offered through your professional association at no additional cost.  You may want to ask your local insurance agent to provide you with a quote or a referral.  You can also seek insurance through malpractice companies, though this option may require your paying a higher premium. Your homeowners insurance may require that you purchase a commercial rider (which can be rather expensive) if they discover you are operating a business from your home.  The reason for this is simple: the insurance company assumes your risk increases substantially with the increased traffic caused by conducting a business in your home.  Choose insurance that will cover you for all forms of liability and a policy that will cover you no matter where or how many settings you provide skin care services. </a:t>
            </a:r>
          </a:p>
          <a:p>
            <a:pPr eaLnBrk="1" hangingPunct="1">
              <a:lnSpc>
                <a:spcPct val="90000"/>
              </a:lnSpc>
              <a:spcBef>
                <a:spcPct val="0"/>
              </a:spcBef>
            </a:pPr>
            <a:endParaRPr lang="en-US" sz="1000">
              <a:latin typeface="Calibri" charset="0"/>
            </a:endParaRPr>
          </a:p>
        </p:txBody>
      </p:sp>
      <p:sp>
        <p:nvSpPr>
          <p:cNvPr id="39940"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4696DC3E-CEE3-F44D-8CC9-A25038A779B0}" type="slidenum">
              <a:rPr lang="en-US" sz="1200">
                <a:latin typeface="Calibri" charset="0"/>
              </a:rPr>
              <a:pPr algn="r" eaLnBrk="1" hangingPunct="1"/>
              <a:t>6</a:t>
            </a:fld>
            <a:endParaRPr lang="en-US"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3DA47A54-4A46-3847-A7ED-4AE3083769C5}" type="slidenum">
              <a:rPr lang="en-US">
                <a:latin typeface="Calibri" charset="0"/>
              </a:rPr>
              <a:pPr eaLnBrk="1" hangingPunct="1"/>
              <a:t>7</a:t>
            </a:fld>
            <a:endParaRPr lang="en-US">
              <a:latin typeface="Calibri" charset="0"/>
            </a:endParaRPr>
          </a:p>
        </p:txBody>
      </p:sp>
      <p:sp>
        <p:nvSpPr>
          <p:cNvPr id="5120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0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a:latin typeface="Calibri" charset="0"/>
              </a:rPr>
              <a:t>How much coverage should one have?  </a:t>
            </a:r>
          </a:p>
          <a:p>
            <a:pPr eaLnBrk="1" hangingPunct="1">
              <a:spcBef>
                <a:spcPct val="0"/>
              </a:spcBef>
            </a:pPr>
            <a:r>
              <a:rPr lang="en-US">
                <a:latin typeface="Calibri" charset="0"/>
              </a:rPr>
              <a:t>Amounts will vary anywhere from $100,000 to $1 million of coverage per category of liability. Large groups or associations may have coverage up to $3 million each in general, product and professional liability. </a:t>
            </a:r>
          </a:p>
          <a:p>
            <a:pPr eaLnBrk="1" hangingPunct="1">
              <a:spcBef>
                <a:spcPct val="0"/>
              </a:spcBef>
            </a:pPr>
            <a:endParaRPr lang="en-US">
              <a:latin typeface="Calibri" charset="0"/>
            </a:endParaRPr>
          </a:p>
          <a:p>
            <a:pPr eaLnBrk="1" hangingPunct="1">
              <a:spcBef>
                <a:spcPct val="0"/>
              </a:spcBef>
            </a:pPr>
            <a:r>
              <a:rPr lang="en-US" b="1">
                <a:latin typeface="Calibri" charset="0"/>
              </a:rPr>
              <a:t>Why so much?  </a:t>
            </a:r>
          </a:p>
          <a:p>
            <a:pPr eaLnBrk="1" hangingPunct="1">
              <a:spcBef>
                <a:spcPct val="0"/>
              </a:spcBef>
            </a:pPr>
            <a:r>
              <a:rPr lang="en-US">
                <a:latin typeface="Calibri" charset="0"/>
              </a:rPr>
              <a:t>You may have multiple lawsuits in any given period and these can add up. You also want to make sure you have enough protection for any type of claim, and enough to protect all your personal and business assets. If you don</a:t>
            </a:r>
            <a:r>
              <a:rPr lang="ja-JP" altLang="en-US">
                <a:latin typeface="Calibri" charset="0"/>
              </a:rPr>
              <a:t>’</a:t>
            </a:r>
            <a:r>
              <a:rPr lang="en-US">
                <a:latin typeface="Calibri" charset="0"/>
              </a:rPr>
              <a:t>t have enough insurance, you may have to pay the difference out of your pocket. </a:t>
            </a:r>
          </a:p>
          <a:p>
            <a:pPr eaLnBrk="1" hangingPunct="1">
              <a:spcBef>
                <a:spcPct val="0"/>
              </a:spcBef>
            </a:pPr>
            <a:endParaRPr lang="en-US">
              <a:latin typeface="Calibri" charset="0"/>
            </a:endParaRPr>
          </a:p>
          <a:p>
            <a:pPr eaLnBrk="1" hangingPunct="1">
              <a:spcBef>
                <a:spcPct val="0"/>
              </a:spcBef>
            </a:pPr>
            <a:r>
              <a:rPr lang="en-US" b="1">
                <a:latin typeface="Calibri" charset="0"/>
              </a:rPr>
              <a:t>What if you are a homeowner, property owner or have deep pockets?  </a:t>
            </a:r>
          </a:p>
          <a:p>
            <a:pPr eaLnBrk="1" hangingPunct="1">
              <a:spcBef>
                <a:spcPct val="0"/>
              </a:spcBef>
            </a:pPr>
            <a:r>
              <a:rPr lang="en-US">
                <a:latin typeface="Calibri" charset="0"/>
              </a:rPr>
              <a:t>You are at greater risk for losing your assets.  Even if you don</a:t>
            </a:r>
            <a:r>
              <a:rPr lang="ja-JP" altLang="en-US">
                <a:latin typeface="Calibri" charset="0"/>
              </a:rPr>
              <a:t>’</a:t>
            </a:r>
            <a:r>
              <a:rPr lang="en-US">
                <a:latin typeface="Calibri" charset="0"/>
              </a:rPr>
              <a:t>t have deep pockets…can you afford a $25,000 legal bill and/or the loss of future earning potential?</a:t>
            </a:r>
          </a:p>
          <a:p>
            <a:pPr eaLnBrk="1" hangingPunct="1">
              <a:spcBef>
                <a:spcPct val="0"/>
              </a:spcBef>
            </a:pPr>
            <a:endParaRPr lang="en-US">
              <a:latin typeface="Calibri" charset="0"/>
            </a:endParaRPr>
          </a:p>
        </p:txBody>
      </p:sp>
      <p:sp>
        <p:nvSpPr>
          <p:cNvPr id="40964"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FD5145D0-F177-7341-B47F-3274A5064494}" type="slidenum">
              <a:rPr lang="en-US" sz="1200">
                <a:latin typeface="Calibri" charset="0"/>
              </a:rPr>
              <a:pPr algn="r" eaLnBrk="1" hangingPunct="1"/>
              <a:t>7</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B296BFBE-A91B-D94C-8EB7-9A4C131409AA}" type="slidenum">
              <a:rPr lang="en-US">
                <a:latin typeface="Calibri" charset="0"/>
              </a:rPr>
              <a:pPr eaLnBrk="1" hangingPunct="1"/>
              <a:t>8</a:t>
            </a:fld>
            <a:endParaRPr lang="en-US">
              <a:latin typeface="Calibri" charset="0"/>
            </a:endParaRPr>
          </a:p>
        </p:txBody>
      </p:sp>
      <p:sp>
        <p:nvSpPr>
          <p:cNvPr id="5222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lnSpc>
                <a:spcPct val="90000"/>
              </a:lnSpc>
              <a:spcBef>
                <a:spcPct val="0"/>
              </a:spcBef>
            </a:pPr>
            <a:r>
              <a:rPr lang="en-US">
                <a:latin typeface="Calibri" charset="0"/>
              </a:rPr>
              <a:t>Introduction Question: Let</a:t>
            </a:r>
            <a:r>
              <a:rPr lang="ja-JP" altLang="en-US">
                <a:latin typeface="Calibri" charset="0"/>
              </a:rPr>
              <a:t>’</a:t>
            </a:r>
            <a:r>
              <a:rPr lang="en-US">
                <a:latin typeface="Calibri" charset="0"/>
              </a:rPr>
              <a:t>s turn the tables. What would you do if you were a professional who met with clients all day, and your practitioner burned your face? </a:t>
            </a:r>
          </a:p>
          <a:p>
            <a:pPr eaLnBrk="1" hangingPunct="1">
              <a:lnSpc>
                <a:spcPct val="90000"/>
              </a:lnSpc>
              <a:spcBef>
                <a:spcPct val="0"/>
              </a:spcBef>
            </a:pPr>
            <a:r>
              <a:rPr lang="en-US">
                <a:latin typeface="Calibri" charset="0"/>
              </a:rPr>
              <a:t> </a:t>
            </a:r>
          </a:p>
          <a:p>
            <a:pPr eaLnBrk="1" hangingPunct="1">
              <a:lnSpc>
                <a:spcPct val="90000"/>
              </a:lnSpc>
              <a:spcBef>
                <a:spcPct val="0"/>
              </a:spcBef>
            </a:pPr>
            <a:r>
              <a:rPr lang="en-US" b="1">
                <a:latin typeface="Calibri" charset="0"/>
              </a:rPr>
              <a:t>Define Liability Risk Exposure or Occurrence</a:t>
            </a:r>
            <a:endParaRPr lang="en-US">
              <a:latin typeface="Calibri" charset="0"/>
            </a:endParaRPr>
          </a:p>
          <a:p>
            <a:pPr eaLnBrk="1" hangingPunct="1">
              <a:lnSpc>
                <a:spcPct val="90000"/>
              </a:lnSpc>
              <a:spcBef>
                <a:spcPct val="0"/>
              </a:spcBef>
            </a:pPr>
            <a:r>
              <a:rPr lang="en-US">
                <a:latin typeface="Calibri" charset="0"/>
              </a:rPr>
              <a:t>A liability risk exposure or occurrence is any event that could result in a claim or lawsuit alleging your negligence. This can be because the client slips and falls or caused by a treatment performed by the esthetician. </a:t>
            </a:r>
          </a:p>
          <a:p>
            <a:pPr eaLnBrk="1" hangingPunct="1">
              <a:lnSpc>
                <a:spcPct val="90000"/>
              </a:lnSpc>
              <a:spcBef>
                <a:spcPct val="0"/>
              </a:spcBef>
            </a:pPr>
            <a:r>
              <a:rPr lang="en-US">
                <a:latin typeface="Calibri" charset="0"/>
              </a:rPr>
              <a:t> </a:t>
            </a:r>
          </a:p>
          <a:p>
            <a:pPr eaLnBrk="1" hangingPunct="1">
              <a:lnSpc>
                <a:spcPct val="90000"/>
              </a:lnSpc>
              <a:spcBef>
                <a:spcPct val="0"/>
              </a:spcBef>
            </a:pPr>
            <a:r>
              <a:rPr lang="en-US" b="1">
                <a:latin typeface="Calibri" charset="0"/>
              </a:rPr>
              <a:t>Who Can Get Sued?</a:t>
            </a:r>
            <a:endParaRPr lang="en-US">
              <a:latin typeface="Calibri" charset="0"/>
            </a:endParaRPr>
          </a:p>
          <a:p>
            <a:pPr eaLnBrk="1" hangingPunct="1">
              <a:lnSpc>
                <a:spcPct val="90000"/>
              </a:lnSpc>
              <a:spcBef>
                <a:spcPct val="0"/>
              </a:spcBef>
            </a:pPr>
            <a:r>
              <a:rPr lang="en-US">
                <a:latin typeface="Calibri" charset="0"/>
              </a:rPr>
              <a:t>Everyone involved can get named in the lawsuit. The owner, manager AND YOU, can all be named in the suit. </a:t>
            </a:r>
          </a:p>
          <a:p>
            <a:pPr eaLnBrk="1" hangingPunct="1">
              <a:lnSpc>
                <a:spcPct val="90000"/>
              </a:lnSpc>
              <a:spcBef>
                <a:spcPct val="0"/>
              </a:spcBef>
            </a:pPr>
            <a:r>
              <a:rPr lang="en-US">
                <a:latin typeface="Calibri" charset="0"/>
              </a:rPr>
              <a:t> </a:t>
            </a:r>
          </a:p>
          <a:p>
            <a:pPr eaLnBrk="1" hangingPunct="1">
              <a:lnSpc>
                <a:spcPct val="90000"/>
              </a:lnSpc>
              <a:spcBef>
                <a:spcPct val="0"/>
              </a:spcBef>
            </a:pPr>
            <a:r>
              <a:rPr lang="en-US" i="1">
                <a:latin typeface="Calibri" charset="0"/>
              </a:rPr>
              <a:t>This is one of the most important points to be made in this session. </a:t>
            </a:r>
            <a:r>
              <a:rPr lang="en-US" b="1">
                <a:latin typeface="Calibri" charset="0"/>
              </a:rPr>
              <a:t>Do not make false assumptions about whether you are covered by your employer. Employers or owners may not automatically cover you. You need to ask!</a:t>
            </a:r>
            <a:r>
              <a:rPr lang="en-US">
                <a:latin typeface="Calibri" charset="0"/>
              </a:rPr>
              <a:t> </a:t>
            </a:r>
            <a:r>
              <a:rPr lang="en-US" b="1">
                <a:latin typeface="Calibri" charset="0"/>
              </a:rPr>
              <a:t>Remember, an employer</a:t>
            </a:r>
            <a:r>
              <a:rPr lang="ja-JP" altLang="en-US" b="1">
                <a:latin typeface="Calibri" charset="0"/>
              </a:rPr>
              <a:t>’</a:t>
            </a:r>
            <a:r>
              <a:rPr lang="en-US" b="1">
                <a:latin typeface="Calibri" charset="0"/>
              </a:rPr>
              <a:t>s policy will typically </a:t>
            </a:r>
            <a:r>
              <a:rPr lang="en-US" b="1" u="sng">
                <a:latin typeface="Calibri" charset="0"/>
              </a:rPr>
              <a:t>only</a:t>
            </a:r>
            <a:r>
              <a:rPr lang="en-US" b="1">
                <a:latin typeface="Calibri" charset="0"/>
              </a:rPr>
              <a:t> provide coverage for services you perform at their facility and nowhere else. </a:t>
            </a:r>
            <a:endParaRPr lang="en-US">
              <a:latin typeface="Calibri" charset="0"/>
            </a:endParaRPr>
          </a:p>
          <a:p>
            <a:pPr eaLnBrk="1" hangingPunct="1">
              <a:lnSpc>
                <a:spcPct val="90000"/>
              </a:lnSpc>
              <a:spcBef>
                <a:spcPct val="0"/>
              </a:spcBef>
            </a:pPr>
            <a:r>
              <a:rPr lang="en-US" i="1">
                <a:latin typeface="Calibri" charset="0"/>
              </a:rPr>
              <a:t> </a:t>
            </a:r>
            <a:endParaRPr lang="en-US">
              <a:latin typeface="Calibri" charset="0"/>
            </a:endParaRPr>
          </a:p>
          <a:p>
            <a:pPr eaLnBrk="1" hangingPunct="1">
              <a:lnSpc>
                <a:spcPct val="90000"/>
              </a:lnSpc>
              <a:spcBef>
                <a:spcPct val="0"/>
              </a:spcBef>
            </a:pPr>
            <a:endParaRPr lang="en-US">
              <a:latin typeface="Calibri" charset="0"/>
            </a:endParaRPr>
          </a:p>
        </p:txBody>
      </p:sp>
      <p:sp>
        <p:nvSpPr>
          <p:cNvPr id="41988"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D660D10E-2154-BF46-B949-24944C43FAC6}" type="slidenum">
              <a:rPr lang="en-US" sz="1200">
                <a:latin typeface="Calibri" charset="0"/>
              </a:rPr>
              <a:pPr algn="r" eaLnBrk="1" hangingPunct="1"/>
              <a:t>8</a:t>
            </a:fld>
            <a:endParaRPr lang="en-US"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5"/>
          </p:nvPr>
        </p:nvSpPr>
        <p:spPr/>
        <p:txBody>
          <a:bodyPr/>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eaLnBrk="1" hangingPunct="1"/>
            <a:fld id="{CA5A46E3-4F9F-A24B-94BE-40A128193F08}" type="slidenum">
              <a:rPr lang="en-US">
                <a:latin typeface="Calibri" charset="0"/>
              </a:rPr>
              <a:pPr eaLnBrk="1" hangingPunct="1"/>
              <a:t>9</a:t>
            </a:fld>
            <a:endParaRPr lang="en-US">
              <a:latin typeface="Calibri" charset="0"/>
            </a:endParaRPr>
          </a:p>
        </p:txBody>
      </p:sp>
      <p:sp>
        <p:nvSpPr>
          <p:cNvPr id="5325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325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If your employer provides your professional liability insurance, there are several important questions to ask. </a:t>
            </a:r>
          </a:p>
          <a:p>
            <a:pPr eaLnBrk="1" hangingPunct="1">
              <a:spcBef>
                <a:spcPct val="0"/>
              </a:spcBef>
            </a:pPr>
            <a:endParaRPr lang="en-US">
              <a:latin typeface="Calibri" charset="0"/>
            </a:endParaRPr>
          </a:p>
          <a:p>
            <a:pPr eaLnBrk="1" hangingPunct="1">
              <a:spcBef>
                <a:spcPct val="0"/>
              </a:spcBef>
            </a:pPr>
            <a:r>
              <a:rPr lang="en-US">
                <a:latin typeface="Calibri" charset="0"/>
              </a:rPr>
              <a:t>Will your employer provide you with a copy of the policy for you to review? </a:t>
            </a:r>
          </a:p>
          <a:p>
            <a:pPr eaLnBrk="1" hangingPunct="1">
              <a:spcBef>
                <a:spcPct val="0"/>
              </a:spcBef>
            </a:pPr>
            <a:endParaRPr lang="en-US">
              <a:latin typeface="Calibri" charset="0"/>
            </a:endParaRPr>
          </a:p>
          <a:p>
            <a:pPr eaLnBrk="1" hangingPunct="1">
              <a:spcBef>
                <a:spcPct val="0"/>
              </a:spcBef>
            </a:pPr>
            <a:r>
              <a:rPr lang="en-US">
                <a:latin typeface="Calibri" charset="0"/>
              </a:rPr>
              <a:t>Does their policy cover you for all services you are performing? </a:t>
            </a:r>
          </a:p>
          <a:p>
            <a:pPr eaLnBrk="1" hangingPunct="1">
              <a:spcBef>
                <a:spcPct val="0"/>
              </a:spcBef>
            </a:pPr>
            <a:endParaRPr lang="en-US">
              <a:latin typeface="Calibri" charset="0"/>
            </a:endParaRPr>
          </a:p>
          <a:p>
            <a:pPr eaLnBrk="1" hangingPunct="1">
              <a:spcBef>
                <a:spcPct val="0"/>
              </a:spcBef>
            </a:pPr>
            <a:r>
              <a:rPr lang="en-US">
                <a:latin typeface="Calibri" charset="0"/>
              </a:rPr>
              <a:t>When does the policy come up for renewal? </a:t>
            </a:r>
          </a:p>
          <a:p>
            <a:pPr eaLnBrk="1" hangingPunct="1">
              <a:spcBef>
                <a:spcPct val="0"/>
              </a:spcBef>
            </a:pPr>
            <a:endParaRPr lang="en-US">
              <a:latin typeface="Calibri" charset="0"/>
            </a:endParaRPr>
          </a:p>
          <a:p>
            <a:pPr eaLnBrk="1" hangingPunct="1">
              <a:spcBef>
                <a:spcPct val="0"/>
              </a:spcBef>
            </a:pPr>
            <a:r>
              <a:rPr lang="en-US">
                <a:latin typeface="Calibri" charset="0"/>
              </a:rPr>
              <a:t>In the event of a claim, will it cover your legal defense? </a:t>
            </a:r>
          </a:p>
          <a:p>
            <a:pPr eaLnBrk="1" hangingPunct="1">
              <a:spcBef>
                <a:spcPct val="0"/>
              </a:spcBef>
            </a:pPr>
            <a:endParaRPr lang="en-US">
              <a:latin typeface="Calibri" charset="0"/>
            </a:endParaRPr>
          </a:p>
        </p:txBody>
      </p:sp>
      <p:sp>
        <p:nvSpPr>
          <p:cNvPr id="43012" name="Slide Number Placeholder 3"/>
          <p:cNvSpPr txBox="1">
            <a:spLocks noGrp="1"/>
          </p:cNvSpPr>
          <p:nvPr/>
        </p:nvSpPr>
        <p:spPr bwMode="auto">
          <a:xfrm>
            <a:off x="5180013" y="6513513"/>
            <a:ext cx="3962400" cy="342900"/>
          </a:xfrm>
          <a:prstGeom prst="rect">
            <a:avLst/>
          </a:prstGeom>
          <a:noFill/>
          <a:ln>
            <a:miter lim="800000"/>
            <a:headEnd/>
            <a:tailEnd/>
          </a:ln>
        </p:spPr>
        <p:txBody>
          <a:bodyPr anchor="b"/>
          <a:lstStyle>
            <a:lvl1pPr eaLnBrk="0" hangingPunct="0">
              <a:defRPr>
                <a:solidFill>
                  <a:schemeClr val="tx1"/>
                </a:solidFill>
                <a:latin typeface="Arial" charset="0"/>
                <a:ea typeface="Osaka" charset="0"/>
                <a:cs typeface="Osaka" charset="0"/>
              </a:defRPr>
            </a:lvl1pPr>
            <a:lvl2pPr marL="742950" indent="-285750" eaLnBrk="0" hangingPunct="0">
              <a:defRPr>
                <a:solidFill>
                  <a:schemeClr val="tx1"/>
                </a:solidFill>
                <a:latin typeface="Arial" charset="0"/>
                <a:ea typeface="Osaka" charset="0"/>
                <a:cs typeface="Osaka" charset="0"/>
              </a:defRPr>
            </a:lvl2pPr>
            <a:lvl3pPr marL="1143000" indent="-228600" eaLnBrk="0" hangingPunct="0">
              <a:defRPr>
                <a:solidFill>
                  <a:schemeClr val="tx1"/>
                </a:solidFill>
                <a:latin typeface="Arial" charset="0"/>
                <a:ea typeface="Osaka" charset="0"/>
                <a:cs typeface="Osaka" charset="0"/>
              </a:defRPr>
            </a:lvl3pPr>
            <a:lvl4pPr marL="1600200" indent="-228600" eaLnBrk="0" hangingPunct="0">
              <a:defRPr>
                <a:solidFill>
                  <a:schemeClr val="tx1"/>
                </a:solidFill>
                <a:latin typeface="Arial" charset="0"/>
                <a:ea typeface="Osaka" charset="0"/>
                <a:cs typeface="Osaka" charset="0"/>
              </a:defRPr>
            </a:lvl4pPr>
            <a:lvl5pPr marL="2057400" indent="-228600" eaLnBrk="0" hangingPunct="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r" eaLnBrk="1" hangingPunct="1"/>
            <a:fld id="{51500618-2342-404B-A08E-97935058A16E}" type="slidenum">
              <a:rPr lang="en-US" sz="1200">
                <a:latin typeface="Calibri" charset="0"/>
              </a:rPr>
              <a:pPr algn="r" eaLnBrk="1" hangingPunct="1"/>
              <a:t>9</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85800" y="346075"/>
            <a:ext cx="7772400" cy="1295400"/>
          </a:xfrm>
        </p:spPr>
        <p:txBody>
          <a:bodyPr/>
          <a:lstStyle>
            <a:lvl1pPr>
              <a:defRPr sz="3100"/>
            </a:lvl1pPr>
          </a:lstStyle>
          <a:p>
            <a:r>
              <a:rPr lang="en-US"/>
              <a:t>Click to edit Master title style</a:t>
            </a:r>
          </a:p>
        </p:txBody>
      </p:sp>
      <p:sp>
        <p:nvSpPr>
          <p:cNvPr id="84995" name="Rectangle 3"/>
          <p:cNvSpPr>
            <a:spLocks noGrp="1" noChangeArrowheads="1"/>
          </p:cNvSpPr>
          <p:nvPr>
            <p:ph type="subTitle" idx="1"/>
          </p:nvPr>
        </p:nvSpPr>
        <p:spPr>
          <a:xfrm>
            <a:off x="685800" y="2073275"/>
            <a:ext cx="7772400" cy="4318000"/>
          </a:xfrm>
        </p:spPr>
        <p:txBody>
          <a:bodyPr/>
          <a:lstStyle>
            <a:lvl1pPr marL="0" indent="0" algn="ctr">
              <a:buFontTx/>
              <a:buNone/>
              <a:defRPr sz="1800">
                <a:solidFill>
                  <a:srgbClr val="5E5E5E"/>
                </a:solidFill>
                <a:latin typeface="Helvetica" pitchFamily="34" charset="0"/>
              </a:defRPr>
            </a:lvl1pPr>
          </a:lstStyle>
          <a:p>
            <a:r>
              <a:rPr lang="en-US" dirty="0"/>
              <a:t>Click to edit Master subtitle style</a:t>
            </a:r>
          </a:p>
        </p:txBody>
      </p:sp>
      <p:sp>
        <p:nvSpPr>
          <p:cNvPr id="4" name="Rectangle 4"/>
          <p:cNvSpPr>
            <a:spLocks noGrp="1" noChangeArrowheads="1"/>
          </p:cNvSpPr>
          <p:nvPr>
            <p:ph type="dt" sz="half" idx="10"/>
          </p:nvPr>
        </p:nvSpPr>
        <p:spPr/>
        <p:txBody>
          <a:bodyPr/>
          <a:lstStyle>
            <a:lvl1pPr>
              <a:defRPr/>
            </a:lvl1pPr>
          </a:lstStyle>
          <a:p>
            <a:fld id="{3B894A27-7C3D-1D41-86A7-9237B461C7FC}" type="datetime1">
              <a:rPr lang="en-US"/>
              <a:pPr/>
              <a:t>9/8/2011</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85359DB2-8273-8549-BDC5-44AF6CF3C4DE}" type="slidenum">
              <a:rPr lang="en-US"/>
              <a:pPr/>
              <a:t>‹#›</a:t>
            </a:fld>
            <a:endParaRPr lang="en-US"/>
          </a:p>
        </p:txBody>
      </p:sp>
    </p:spTree>
    <p:extLst>
      <p:ext uri="{BB962C8B-B14F-4D97-AF65-F5344CB8AC3E}">
        <p14:creationId xmlns:p14="http://schemas.microsoft.com/office/powerpoint/2010/main" val="226580696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fld id="{7B983EBB-A6F0-9E49-AFBB-1C60DD60E562}" type="datetime1">
              <a:rPr lang="en-US"/>
              <a:pPr/>
              <a:t>9/8/2011</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A536C7C0-7DBD-9F49-8B3F-4FC14F2EF199}" type="slidenum">
              <a:rPr lang="en-US"/>
              <a:pPr/>
              <a:t>‹#›</a:t>
            </a:fld>
            <a:endParaRPr lang="en-US"/>
          </a:p>
        </p:txBody>
      </p:sp>
    </p:spTree>
    <p:extLst>
      <p:ext uri="{BB962C8B-B14F-4D97-AF65-F5344CB8AC3E}">
        <p14:creationId xmlns:p14="http://schemas.microsoft.com/office/powerpoint/2010/main" val="2275684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77875"/>
            <a:ext cx="1943100" cy="5699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77875"/>
            <a:ext cx="5676900" cy="5699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fld id="{EA20537A-429D-2743-B4A6-E97D3F49FD65}" type="datetime1">
              <a:rPr lang="en-US"/>
              <a:pPr/>
              <a:t>9/8/2011</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E218D19C-E6E2-EB44-AE8C-EEBDD5EC5DBE}" type="slidenum">
              <a:rPr lang="en-US"/>
              <a:pPr/>
              <a:t>‹#›</a:t>
            </a:fld>
            <a:endParaRPr lang="en-US"/>
          </a:p>
        </p:txBody>
      </p:sp>
    </p:spTree>
    <p:extLst>
      <p:ext uri="{BB962C8B-B14F-4D97-AF65-F5344CB8AC3E}">
        <p14:creationId xmlns:p14="http://schemas.microsoft.com/office/powerpoint/2010/main" val="82750260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fld id="{2C183223-0BC6-2445-AE1C-FF83B1DBC31D}" type="datetime1">
              <a:rPr lang="en-US"/>
              <a:pPr/>
              <a:t>9/8/2011</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C33FD41C-CC22-3E44-99D1-5A0EB4709E0E}" type="slidenum">
              <a:rPr lang="en-US"/>
              <a:pPr/>
              <a:t>‹#›</a:t>
            </a:fld>
            <a:endParaRPr lang="en-US"/>
          </a:p>
        </p:txBody>
      </p:sp>
    </p:spTree>
    <p:extLst>
      <p:ext uri="{BB962C8B-B14F-4D97-AF65-F5344CB8AC3E}">
        <p14:creationId xmlns:p14="http://schemas.microsoft.com/office/powerpoint/2010/main" val="301258883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994275"/>
            <a:ext cx="7772400"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3294063"/>
            <a:ext cx="7772400"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fld id="{5459FD26-059A-D844-AD1A-15BAD17291C0}" type="datetime1">
              <a:rPr lang="en-US"/>
              <a:pPr/>
              <a:t>9/8/2011</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7D4B538C-D602-8141-9C4B-FEEAFA56229B}" type="slidenum">
              <a:rPr lang="en-US"/>
              <a:pPr/>
              <a:t>‹#›</a:t>
            </a:fld>
            <a:endParaRPr lang="en-US"/>
          </a:p>
        </p:txBody>
      </p:sp>
    </p:spTree>
    <p:extLst>
      <p:ext uri="{BB962C8B-B14F-4D97-AF65-F5344CB8AC3E}">
        <p14:creationId xmlns:p14="http://schemas.microsoft.com/office/powerpoint/2010/main" val="305688549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12925"/>
            <a:ext cx="3810000"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12925"/>
            <a:ext cx="3810000"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fld id="{62E8151B-3D8B-7548-A2D9-891540DEAC1F}" type="datetime1">
              <a:rPr lang="en-US"/>
              <a:pPr/>
              <a:t>9/8/2011</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4BC0B9BE-34A8-2C46-A871-4F3F3B1A3CF0}" type="slidenum">
              <a:rPr lang="en-US"/>
              <a:pPr/>
              <a:t>‹#›</a:t>
            </a:fld>
            <a:endParaRPr lang="en-US"/>
          </a:p>
        </p:txBody>
      </p:sp>
    </p:spTree>
    <p:extLst>
      <p:ext uri="{BB962C8B-B14F-4D97-AF65-F5344CB8AC3E}">
        <p14:creationId xmlns:p14="http://schemas.microsoft.com/office/powerpoint/2010/main" val="391913648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11150"/>
            <a:ext cx="822960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739900"/>
            <a:ext cx="4040188"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65388"/>
            <a:ext cx="4040188"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739900"/>
            <a:ext cx="4041775"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65388"/>
            <a:ext cx="4041775"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fld id="{D7BC4E47-FE7A-8D4B-9492-2BAAEADB200A}" type="datetime1">
              <a:rPr lang="en-US"/>
              <a:pPr/>
              <a:t>9/8/2011</a:t>
            </a:fld>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fld id="{CA5DFE41-492C-1647-85AA-EAA011C9BF0B}" type="slidenum">
              <a:rPr lang="en-US"/>
              <a:pPr/>
              <a:t>‹#›</a:t>
            </a:fld>
            <a:endParaRPr lang="en-US"/>
          </a:p>
        </p:txBody>
      </p:sp>
    </p:spTree>
    <p:extLst>
      <p:ext uri="{BB962C8B-B14F-4D97-AF65-F5344CB8AC3E}">
        <p14:creationId xmlns:p14="http://schemas.microsoft.com/office/powerpoint/2010/main" val="419293065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fld id="{80B2CC06-8113-AA42-BBF4-AED56118DA77}" type="datetime1">
              <a:rPr lang="en-US"/>
              <a:pPr/>
              <a:t>9/8/2011</a:t>
            </a:fld>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fld id="{B1D82F58-5656-FA42-8530-180E66C2D9DB}" type="slidenum">
              <a:rPr lang="en-US"/>
              <a:pPr/>
              <a:t>‹#›</a:t>
            </a:fld>
            <a:endParaRPr lang="en-US"/>
          </a:p>
        </p:txBody>
      </p:sp>
    </p:spTree>
    <p:extLst>
      <p:ext uri="{BB962C8B-B14F-4D97-AF65-F5344CB8AC3E}">
        <p14:creationId xmlns:p14="http://schemas.microsoft.com/office/powerpoint/2010/main" val="161657606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fld id="{9B0BE150-7516-DE4B-9C07-43A199F18258}" type="datetime1">
              <a:rPr lang="en-US"/>
              <a:pPr/>
              <a:t>9/8/2011</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fld id="{66F49669-DBF5-5D4A-8D27-40DB01EEB4C0}" type="slidenum">
              <a:rPr lang="en-US"/>
              <a:pPr/>
              <a:t>‹#›</a:t>
            </a:fld>
            <a:endParaRPr lang="en-US"/>
          </a:p>
        </p:txBody>
      </p:sp>
    </p:spTree>
    <p:extLst>
      <p:ext uri="{BB962C8B-B14F-4D97-AF65-F5344CB8AC3E}">
        <p14:creationId xmlns:p14="http://schemas.microsoft.com/office/powerpoint/2010/main" val="237177205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9563"/>
            <a:ext cx="3008313"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09563"/>
            <a:ext cx="5111750"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27188"/>
            <a:ext cx="3008313"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fld id="{A1FEC892-726A-084E-A044-4D230CF9D932}" type="datetime1">
              <a:rPr lang="en-US"/>
              <a:pPr/>
              <a:t>9/8/2011</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1326E122-DC94-964A-8BFE-A6F9E0493615}" type="slidenum">
              <a:rPr lang="en-US"/>
              <a:pPr/>
              <a:t>‹#›</a:t>
            </a:fld>
            <a:endParaRPr lang="en-US"/>
          </a:p>
        </p:txBody>
      </p:sp>
    </p:spTree>
    <p:extLst>
      <p:ext uri="{BB962C8B-B14F-4D97-AF65-F5344CB8AC3E}">
        <p14:creationId xmlns:p14="http://schemas.microsoft.com/office/powerpoint/2010/main" val="369432824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440363"/>
            <a:ext cx="5486400"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93738"/>
            <a:ext cx="5486400"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6083300"/>
            <a:ext cx="5486400"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fld id="{B3AB2220-9427-904E-A642-EA850F6EBFC3}" type="datetime1">
              <a:rPr lang="en-US"/>
              <a:pPr/>
              <a:t>9/8/2011</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2A41CCB6-E1CA-BD48-97CB-D67D79DA807D}" type="slidenum">
              <a:rPr lang="en-US"/>
              <a:pPr/>
              <a:t>‹#›</a:t>
            </a:fld>
            <a:endParaRPr lang="en-US"/>
          </a:p>
        </p:txBody>
      </p:sp>
    </p:spTree>
    <p:extLst>
      <p:ext uri="{BB962C8B-B14F-4D97-AF65-F5344CB8AC3E}">
        <p14:creationId xmlns:p14="http://schemas.microsoft.com/office/powerpoint/2010/main" val="76502548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6F9FE"/>
            </a:gs>
            <a:gs pos="100000">
              <a:srgbClr val="B6CEF6"/>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777875"/>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812925"/>
            <a:ext cx="77724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3972" name="Rectangle 4"/>
          <p:cNvSpPr>
            <a:spLocks noGrp="1" noChangeArrowheads="1"/>
          </p:cNvSpPr>
          <p:nvPr>
            <p:ph type="dt" sz="half" idx="2"/>
          </p:nvPr>
        </p:nvSpPr>
        <p:spPr bwMode="auto">
          <a:xfrm>
            <a:off x="685800" y="7081838"/>
            <a:ext cx="1905000" cy="517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fld id="{28FB195D-FCBE-274D-90D5-49DBAD04C13C}" type="datetime1">
              <a:rPr lang="en-US"/>
              <a:pPr/>
              <a:t>9/8/2011</a:t>
            </a:fld>
            <a:endParaRPr lang="en-US"/>
          </a:p>
        </p:txBody>
      </p:sp>
      <p:sp>
        <p:nvSpPr>
          <p:cNvPr id="83973" name="Rectangle 5"/>
          <p:cNvSpPr>
            <a:spLocks noGrp="1" noChangeArrowheads="1"/>
          </p:cNvSpPr>
          <p:nvPr>
            <p:ph type="ftr" sz="quarter" idx="3"/>
          </p:nvPr>
        </p:nvSpPr>
        <p:spPr bwMode="auto">
          <a:xfrm>
            <a:off x="3124200" y="7081838"/>
            <a:ext cx="2895600" cy="517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mn-ea"/>
                <a:cs typeface="+mn-cs"/>
              </a:defRPr>
            </a:lvl1pPr>
          </a:lstStyle>
          <a:p>
            <a:pPr>
              <a:defRPr/>
            </a:pPr>
            <a:endParaRPr lang="en-US"/>
          </a:p>
        </p:txBody>
      </p:sp>
      <p:sp>
        <p:nvSpPr>
          <p:cNvPr id="83974" name="Rectangle 6"/>
          <p:cNvSpPr>
            <a:spLocks noGrp="1" noChangeArrowheads="1"/>
          </p:cNvSpPr>
          <p:nvPr>
            <p:ph type="sldNum" sz="quarter" idx="4"/>
          </p:nvPr>
        </p:nvSpPr>
        <p:spPr bwMode="auto">
          <a:xfrm>
            <a:off x="6553200" y="7081838"/>
            <a:ext cx="1905000" cy="517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fld id="{F3CFE3E1-6317-1C42-A3F7-5ED87382BB8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ransition/>
  <p:txStyles>
    <p:titleStyle>
      <a:lvl1pPr algn="r" rtl="0" eaLnBrk="0" fontAlgn="base" hangingPunct="0">
        <a:spcBef>
          <a:spcPct val="0"/>
        </a:spcBef>
        <a:spcAft>
          <a:spcPct val="0"/>
        </a:spcAft>
        <a:defRPr sz="3800">
          <a:solidFill>
            <a:schemeClr val="tx2"/>
          </a:solidFill>
          <a:latin typeface="Helvetica" pitchFamily="34" charset="0"/>
          <a:ea typeface="+mj-ea"/>
          <a:cs typeface="Osaka" charset="0"/>
        </a:defRPr>
      </a:lvl1pPr>
      <a:lvl2pPr algn="r" rtl="0" eaLnBrk="0" fontAlgn="base" hangingPunct="0">
        <a:spcBef>
          <a:spcPct val="0"/>
        </a:spcBef>
        <a:spcAft>
          <a:spcPct val="0"/>
        </a:spcAft>
        <a:defRPr sz="3800">
          <a:solidFill>
            <a:schemeClr val="tx2"/>
          </a:solidFill>
          <a:latin typeface="Helvetica" charset="0"/>
          <a:ea typeface="Osaka" pitchFamily="-80" charset="-128"/>
          <a:cs typeface="Osaka" charset="0"/>
        </a:defRPr>
      </a:lvl2pPr>
      <a:lvl3pPr algn="r" rtl="0" eaLnBrk="0" fontAlgn="base" hangingPunct="0">
        <a:spcBef>
          <a:spcPct val="0"/>
        </a:spcBef>
        <a:spcAft>
          <a:spcPct val="0"/>
        </a:spcAft>
        <a:defRPr sz="3800">
          <a:solidFill>
            <a:schemeClr val="tx2"/>
          </a:solidFill>
          <a:latin typeface="Helvetica" charset="0"/>
          <a:ea typeface="Osaka" pitchFamily="-80" charset="-128"/>
          <a:cs typeface="Osaka" charset="0"/>
        </a:defRPr>
      </a:lvl3pPr>
      <a:lvl4pPr algn="r" rtl="0" eaLnBrk="0" fontAlgn="base" hangingPunct="0">
        <a:spcBef>
          <a:spcPct val="0"/>
        </a:spcBef>
        <a:spcAft>
          <a:spcPct val="0"/>
        </a:spcAft>
        <a:defRPr sz="3800">
          <a:solidFill>
            <a:schemeClr val="tx2"/>
          </a:solidFill>
          <a:latin typeface="Helvetica" charset="0"/>
          <a:ea typeface="Osaka" pitchFamily="-80" charset="-128"/>
          <a:cs typeface="Osaka" charset="0"/>
        </a:defRPr>
      </a:lvl4pPr>
      <a:lvl5pPr algn="r" rtl="0" eaLnBrk="0" fontAlgn="base" hangingPunct="0">
        <a:spcBef>
          <a:spcPct val="0"/>
        </a:spcBef>
        <a:spcAft>
          <a:spcPct val="0"/>
        </a:spcAft>
        <a:defRPr sz="3800">
          <a:solidFill>
            <a:schemeClr val="tx2"/>
          </a:solidFill>
          <a:latin typeface="Helvetica" charset="0"/>
          <a:ea typeface="Osaka" pitchFamily="-80" charset="-128"/>
          <a:cs typeface="Osaka" charset="0"/>
        </a:defRPr>
      </a:lvl5pPr>
      <a:lvl6pPr marL="457200" algn="r" rtl="0" fontAlgn="base">
        <a:spcBef>
          <a:spcPct val="0"/>
        </a:spcBef>
        <a:spcAft>
          <a:spcPct val="0"/>
        </a:spcAft>
        <a:defRPr sz="3800">
          <a:solidFill>
            <a:schemeClr val="tx2"/>
          </a:solidFill>
          <a:latin typeface="HelveticaNeue LT 33 ThinEx" pitchFamily="34" charset="0"/>
          <a:ea typeface="Osaka" pitchFamily="-80" charset="-128"/>
        </a:defRPr>
      </a:lvl6pPr>
      <a:lvl7pPr marL="914400" algn="r" rtl="0" fontAlgn="base">
        <a:spcBef>
          <a:spcPct val="0"/>
        </a:spcBef>
        <a:spcAft>
          <a:spcPct val="0"/>
        </a:spcAft>
        <a:defRPr sz="3800">
          <a:solidFill>
            <a:schemeClr val="tx2"/>
          </a:solidFill>
          <a:latin typeface="HelveticaNeue LT 33 ThinEx" pitchFamily="34" charset="0"/>
          <a:ea typeface="Osaka" pitchFamily="-80" charset="-128"/>
        </a:defRPr>
      </a:lvl7pPr>
      <a:lvl8pPr marL="1371600" algn="r" rtl="0" fontAlgn="base">
        <a:spcBef>
          <a:spcPct val="0"/>
        </a:spcBef>
        <a:spcAft>
          <a:spcPct val="0"/>
        </a:spcAft>
        <a:defRPr sz="3800">
          <a:solidFill>
            <a:schemeClr val="tx2"/>
          </a:solidFill>
          <a:latin typeface="HelveticaNeue LT 33 ThinEx" pitchFamily="34" charset="0"/>
          <a:ea typeface="Osaka" pitchFamily="-80" charset="-128"/>
        </a:defRPr>
      </a:lvl8pPr>
      <a:lvl9pPr marL="1828800" algn="r" rtl="0" fontAlgn="base">
        <a:spcBef>
          <a:spcPct val="0"/>
        </a:spcBef>
        <a:spcAft>
          <a:spcPct val="0"/>
        </a:spcAft>
        <a:defRPr sz="3800">
          <a:solidFill>
            <a:schemeClr val="tx2"/>
          </a:solidFill>
          <a:latin typeface="HelveticaNeue LT 33 ThinEx" pitchFamily="34" charset="0"/>
          <a:ea typeface="Osaka" pitchFamily="-80" charset="-128"/>
        </a:defRPr>
      </a:lvl9pPr>
    </p:titleStyle>
    <p:bodyStyle>
      <a:lvl1pPr marL="342900" indent="-342900" algn="l" rtl="0" eaLnBrk="0" fontAlgn="base" hangingPunct="0">
        <a:spcBef>
          <a:spcPct val="20000"/>
        </a:spcBef>
        <a:spcAft>
          <a:spcPct val="0"/>
        </a:spcAft>
        <a:buChar char="•"/>
        <a:defRPr sz="2400">
          <a:solidFill>
            <a:schemeClr val="tx1"/>
          </a:solidFill>
          <a:latin typeface="Helvetica" pitchFamily="34" charset="0"/>
          <a:ea typeface="+mn-ea"/>
          <a:cs typeface="Osaka" charset="0"/>
        </a:defRPr>
      </a:lvl1pPr>
      <a:lvl2pPr marL="742950" indent="-285750" algn="l" rtl="0" eaLnBrk="0" fontAlgn="base" hangingPunct="0">
        <a:spcBef>
          <a:spcPct val="20000"/>
        </a:spcBef>
        <a:spcAft>
          <a:spcPct val="0"/>
        </a:spcAft>
        <a:buChar char="–"/>
        <a:defRPr sz="2400">
          <a:solidFill>
            <a:schemeClr val="tx1"/>
          </a:solidFill>
          <a:latin typeface="Helvetica" pitchFamily="34" charset="0"/>
          <a:ea typeface="+mn-ea"/>
          <a:cs typeface="Osaka" charset="0"/>
        </a:defRPr>
      </a:lvl2pPr>
      <a:lvl3pPr marL="1143000" indent="-228600" algn="l" rtl="0" eaLnBrk="0" fontAlgn="base" hangingPunct="0">
        <a:spcBef>
          <a:spcPct val="20000"/>
        </a:spcBef>
        <a:spcAft>
          <a:spcPct val="0"/>
        </a:spcAft>
        <a:buChar char="•"/>
        <a:defRPr sz="2400">
          <a:solidFill>
            <a:schemeClr val="tx1"/>
          </a:solidFill>
          <a:latin typeface="Helvetica" pitchFamily="34" charset="0"/>
          <a:ea typeface="+mn-ea"/>
          <a:cs typeface="Osaka" charset="0"/>
        </a:defRPr>
      </a:lvl3pPr>
      <a:lvl4pPr marL="1600200" indent="-228600" algn="l" rtl="0" eaLnBrk="0" fontAlgn="base" hangingPunct="0">
        <a:spcBef>
          <a:spcPct val="20000"/>
        </a:spcBef>
        <a:spcAft>
          <a:spcPct val="0"/>
        </a:spcAft>
        <a:buChar char="–"/>
        <a:defRPr sz="2400">
          <a:solidFill>
            <a:schemeClr val="tx1"/>
          </a:solidFill>
          <a:latin typeface="Helvetica" pitchFamily="34" charset="0"/>
          <a:ea typeface="+mn-ea"/>
          <a:cs typeface="Osaka" charset="0"/>
        </a:defRPr>
      </a:lvl4pPr>
      <a:lvl5pPr marL="2057400" indent="-228600" algn="l" rtl="0" eaLnBrk="0" fontAlgn="base" hangingPunct="0">
        <a:spcBef>
          <a:spcPct val="20000"/>
        </a:spcBef>
        <a:spcAft>
          <a:spcPct val="0"/>
        </a:spcAft>
        <a:buChar char="»"/>
        <a:defRPr sz="2400">
          <a:solidFill>
            <a:schemeClr val="tx1"/>
          </a:solidFill>
          <a:latin typeface="Helvetica" pitchFamily="34" charset="0"/>
          <a:ea typeface="+mn-ea"/>
          <a:cs typeface="Osaka" charset="0"/>
        </a:defRPr>
      </a:lvl5pPr>
      <a:lvl6pPr marL="2514600" indent="-228600" algn="l" rtl="0" fontAlgn="base">
        <a:spcBef>
          <a:spcPct val="20000"/>
        </a:spcBef>
        <a:spcAft>
          <a:spcPct val="0"/>
        </a:spcAft>
        <a:buChar char="»"/>
        <a:defRPr sz="2400">
          <a:solidFill>
            <a:schemeClr val="tx1"/>
          </a:solidFill>
          <a:latin typeface="+mn-lt"/>
          <a:ea typeface="+mn-ea"/>
        </a:defRPr>
      </a:lvl6pPr>
      <a:lvl7pPr marL="2971800" indent="-228600" algn="l" rtl="0" fontAlgn="base">
        <a:spcBef>
          <a:spcPct val="20000"/>
        </a:spcBef>
        <a:spcAft>
          <a:spcPct val="0"/>
        </a:spcAft>
        <a:buChar char="»"/>
        <a:defRPr sz="2400">
          <a:solidFill>
            <a:schemeClr val="tx1"/>
          </a:solidFill>
          <a:latin typeface="+mn-lt"/>
          <a:ea typeface="+mn-ea"/>
        </a:defRPr>
      </a:lvl7pPr>
      <a:lvl8pPr marL="3429000" indent="-228600" algn="l" rtl="0" fontAlgn="base">
        <a:spcBef>
          <a:spcPct val="20000"/>
        </a:spcBef>
        <a:spcAft>
          <a:spcPct val="0"/>
        </a:spcAft>
        <a:buChar char="»"/>
        <a:defRPr sz="2400">
          <a:solidFill>
            <a:schemeClr val="tx1"/>
          </a:solidFill>
          <a:latin typeface="+mn-lt"/>
          <a:ea typeface="+mn-ea"/>
        </a:defRPr>
      </a:lvl8pPr>
      <a:lvl9pPr marL="3886200" indent="-228600" algn="l" rtl="0" fontAlgn="base">
        <a:spcBef>
          <a:spcPct val="20000"/>
        </a:spcBef>
        <a:spcAft>
          <a:spcPct val="0"/>
        </a:spcAft>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22.jpeg"/><Relationship Id="rId4" Type="http://schemas.openxmlformats.org/officeDocument/2006/relationships/image" Target="../media/image21.jpeg"/></Relationships>
</file>

<file path=ppt/slides/_rels/slide2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7.png"/><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2"/>
          <p:cNvSpPr>
            <a:spLocks noGrp="1"/>
          </p:cNvSpPr>
          <p:nvPr>
            <p:ph type="subTitle" idx="4294967295"/>
          </p:nvPr>
        </p:nvSpPr>
        <p:spPr>
          <a:xfrm>
            <a:off x="1600200" y="1554163"/>
            <a:ext cx="7418388" cy="1295400"/>
          </a:xfrm>
        </p:spPr>
        <p:txBody>
          <a:bodyPr lIns="0" rIns="18288"/>
          <a:lstStyle/>
          <a:p>
            <a:pPr marL="0" indent="0" algn="r" eaLnBrk="1" hangingPunct="1">
              <a:buFontTx/>
              <a:buNone/>
            </a:pPr>
            <a:r>
              <a:rPr lang="en-US" b="1" dirty="0">
                <a:solidFill>
                  <a:srgbClr val="5E5E5E"/>
                </a:solidFill>
                <a:latin typeface="Helvetica" charset="0"/>
                <a:ea typeface="Osaka" charset="0"/>
              </a:rPr>
              <a:t>A Guide for Estheticians</a:t>
            </a:r>
            <a:endParaRPr lang="en-US" sz="1800" b="1" dirty="0">
              <a:solidFill>
                <a:srgbClr val="5E5E5E"/>
              </a:solidFill>
              <a:latin typeface="Helvetica" charset="0"/>
              <a:ea typeface="Osaka" charset="0"/>
            </a:endParaRPr>
          </a:p>
        </p:txBody>
      </p:sp>
      <p:sp>
        <p:nvSpPr>
          <p:cNvPr id="14339" name="Rectangle 4"/>
          <p:cNvSpPr>
            <a:spLocks noChangeArrowheads="1"/>
          </p:cNvSpPr>
          <p:nvPr/>
        </p:nvSpPr>
        <p:spPr bwMode="auto">
          <a:xfrm>
            <a:off x="0" y="777875"/>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lnSpc>
                <a:spcPct val="80000"/>
              </a:lnSpc>
              <a:spcBef>
                <a:spcPct val="50000"/>
              </a:spcBef>
              <a:buFont typeface="Tahoma" charset="0"/>
              <a:buNone/>
            </a:pPr>
            <a:r>
              <a:rPr lang="en-US" sz="5000" b="1">
                <a:solidFill>
                  <a:srgbClr val="4E4E4E"/>
                </a:solidFill>
                <a:latin typeface="Helvetica" charset="0"/>
                <a:cs typeface="Arial" charset="0"/>
              </a:rPr>
              <a:t>Liability and Risk Reduction</a:t>
            </a:r>
            <a:endParaRPr lang="en-US" sz="5000">
              <a:solidFill>
                <a:srgbClr val="4E4E4E"/>
              </a:solidFill>
              <a:latin typeface="Helvetica" charset="0"/>
              <a:cs typeface="Arial" charset="0"/>
            </a:endParaRPr>
          </a:p>
        </p:txBody>
      </p:sp>
      <p:sp>
        <p:nvSpPr>
          <p:cNvPr id="14340" name="Rectangle 5"/>
          <p:cNvSpPr>
            <a:spLocks noChangeArrowheads="1"/>
          </p:cNvSpPr>
          <p:nvPr/>
        </p:nvSpPr>
        <p:spPr bwMode="auto">
          <a:xfrm>
            <a:off x="5970588" y="57864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14341" name="Subtitle 2"/>
          <p:cNvSpPr>
            <a:spLocks/>
          </p:cNvSpPr>
          <p:nvPr/>
        </p:nvSpPr>
        <p:spPr bwMode="auto">
          <a:xfrm>
            <a:off x="133350" y="5613400"/>
            <a:ext cx="8877300" cy="146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18288"/>
          <a:lstStyle/>
          <a:p>
            <a:pPr algn="r">
              <a:spcBef>
                <a:spcPct val="20000"/>
              </a:spcBef>
            </a:pPr>
            <a:r>
              <a:rPr lang="en-US" b="1">
                <a:solidFill>
                  <a:srgbClr val="5E5E5E"/>
                </a:solidFill>
                <a:latin typeface="Helvetica" charset="0"/>
              </a:rPr>
              <a:t>Associated Skin Care Professionals</a:t>
            </a:r>
            <a:endParaRPr lang="en-US" sz="1400" b="1">
              <a:solidFill>
                <a:srgbClr val="5E5E5E"/>
              </a:solidFill>
              <a:latin typeface="Helvetica" charset="0"/>
            </a:endParaRPr>
          </a:p>
          <a:p>
            <a:pPr algn="r">
              <a:spcBef>
                <a:spcPct val="20000"/>
              </a:spcBef>
            </a:pPr>
            <a:r>
              <a:rPr lang="en-US" sz="1400" b="1">
                <a:solidFill>
                  <a:srgbClr val="5E5E5E"/>
                </a:solidFill>
                <a:latin typeface="Helvetica" charset="0"/>
              </a:rPr>
              <a:t>800-789-0411</a:t>
            </a:r>
          </a:p>
          <a:p>
            <a:pPr algn="r">
              <a:spcBef>
                <a:spcPct val="20000"/>
              </a:spcBef>
            </a:pPr>
            <a:r>
              <a:rPr lang="en-US" sz="1400" b="1">
                <a:solidFill>
                  <a:srgbClr val="5E5E5E"/>
                </a:solidFill>
                <a:latin typeface="Helvetica" charset="0"/>
              </a:rPr>
              <a:t>www.ascpskincare.com</a:t>
            </a:r>
          </a:p>
          <a:p>
            <a:pPr algn="r">
              <a:spcBef>
                <a:spcPct val="20000"/>
              </a:spcBef>
            </a:pPr>
            <a:r>
              <a:rPr lang="en-US" sz="1400" b="1">
                <a:solidFill>
                  <a:srgbClr val="5E5E5E"/>
                </a:solidFill>
                <a:latin typeface="Helvetica" charset="0"/>
              </a:rPr>
              <a:t>getconnected@ascpskincare.com</a:t>
            </a:r>
          </a:p>
          <a:p>
            <a:pPr algn="r">
              <a:spcBef>
                <a:spcPct val="20000"/>
              </a:spcBef>
            </a:pPr>
            <a:r>
              <a:rPr lang="en-US" sz="1400" b="1">
                <a:solidFill>
                  <a:srgbClr val="5E5E5E"/>
                </a:solidFill>
                <a:latin typeface="Helvetica" charset="0"/>
              </a:rPr>
              <a:t>©2008. All rights reserved.</a:t>
            </a:r>
          </a:p>
        </p:txBody>
      </p:sp>
      <p:pic>
        <p:nvPicPr>
          <p:cNvPr id="14342" name="Picture 17" descr="ASCP_logo_Larg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2400" y="5410200"/>
            <a:ext cx="381000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lIns="0" rIns="0" bIns="0" anchor="b"/>
          <a:lstStyle/>
          <a:p>
            <a:pPr eaLnBrk="1" hangingPunct="1"/>
            <a:r>
              <a:rPr lang="en-US">
                <a:latin typeface="Helvetica" charset="0"/>
                <a:ea typeface="Osaka" charset="0"/>
              </a:rPr>
              <a:t>Discussion</a:t>
            </a:r>
          </a:p>
        </p:txBody>
      </p:sp>
      <p:sp>
        <p:nvSpPr>
          <p:cNvPr id="23555" name="Content Placeholder 2"/>
          <p:cNvSpPr>
            <a:spLocks noGrp="1"/>
          </p:cNvSpPr>
          <p:nvPr>
            <p:ph sz="half" idx="4294967295"/>
          </p:nvPr>
        </p:nvSpPr>
        <p:spPr>
          <a:xfrm>
            <a:off x="457200" y="2176463"/>
            <a:ext cx="5867400" cy="5026025"/>
          </a:xfrm>
        </p:spPr>
        <p:txBody>
          <a:bodyPr/>
          <a:lstStyle/>
          <a:p>
            <a:pPr eaLnBrk="1" hangingPunct="1">
              <a:buFontTx/>
              <a:buNone/>
            </a:pPr>
            <a:r>
              <a:rPr lang="en-US" sz="3600">
                <a:latin typeface="Helvetica" charset="0"/>
                <a:ea typeface="Osaka" charset="0"/>
              </a:rPr>
              <a:t>Court TV</a:t>
            </a:r>
          </a:p>
          <a:p>
            <a:pPr eaLnBrk="1" hangingPunct="1">
              <a:buFontTx/>
              <a:buNone/>
            </a:pPr>
            <a:endParaRPr lang="en-US">
              <a:latin typeface="Helvetica" charset="0"/>
              <a:ea typeface="Osaka" charset="0"/>
            </a:endParaRPr>
          </a:p>
          <a:p>
            <a:pPr eaLnBrk="1" hangingPunct="1"/>
            <a:r>
              <a:rPr lang="en-US">
                <a:latin typeface="Helvetica" charset="0"/>
                <a:ea typeface="Osaka" charset="0"/>
              </a:rPr>
              <a:t>Were claims always valid?</a:t>
            </a:r>
          </a:p>
          <a:p>
            <a:pPr eaLnBrk="1" hangingPunct="1"/>
            <a:endParaRPr lang="en-US">
              <a:latin typeface="Helvetica" charset="0"/>
              <a:ea typeface="Osaka" charset="0"/>
            </a:endParaRPr>
          </a:p>
          <a:p>
            <a:pPr eaLnBrk="1" hangingPunct="1"/>
            <a:r>
              <a:rPr lang="en-US">
                <a:latin typeface="Helvetica" charset="0"/>
                <a:ea typeface="Osaka" charset="0"/>
              </a:rPr>
              <a:t>How did the cases turn out?</a:t>
            </a:r>
          </a:p>
        </p:txBody>
      </p:sp>
      <p:pic>
        <p:nvPicPr>
          <p:cNvPr id="23556" name="Picture 5" descr="shutterstock_1930282.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86400" y="3124200"/>
            <a:ext cx="2190750" cy="327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Content Placeholder 4" descr="woman getting sued.jpg"/>
          <p:cNvPicPr>
            <a:picLocks noGrp="1" noChangeAspect="1"/>
          </p:cNvPicPr>
          <p:nvPr>
            <p:ph sz="half" idx="4294967295"/>
          </p:nvPr>
        </p:nvPicPr>
        <p:blipFill>
          <a:blip r:embed="rId4" cstate="email">
            <a:extLst>
              <a:ext uri="{28A0092B-C50C-407E-A947-70E740481C1C}">
                <a14:useLocalDpi xmlns:a14="http://schemas.microsoft.com/office/drawing/2010/main" val="0"/>
              </a:ext>
            </a:extLst>
          </a:blip>
          <a:srcRect/>
          <a:stretch>
            <a:fillRect/>
          </a:stretch>
        </p:blipFill>
        <p:spPr>
          <a:xfrm>
            <a:off x="7315200" y="2073275"/>
            <a:ext cx="1792288" cy="2676525"/>
          </a:xfr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066800"/>
            <a:ext cx="8229600" cy="1046163"/>
          </a:xfrm>
        </p:spPr>
        <p:txBody>
          <a:bodyPr lIns="0" rIns="0" bIns="0" anchor="b">
            <a:normAutofit fontScale="90000"/>
          </a:bodyPr>
          <a:lstStyle/>
          <a:p>
            <a:pPr eaLnBrk="1" hangingPunct="1">
              <a:defRPr/>
            </a:pPr>
            <a:r>
              <a:rPr lang="en-US" dirty="0" smtClean="0">
                <a:cs typeface="+mj-cs"/>
              </a:rPr>
              <a:t>Example of Claims Made </a:t>
            </a:r>
            <a:br>
              <a:rPr lang="en-US" dirty="0" smtClean="0">
                <a:cs typeface="+mj-cs"/>
              </a:rPr>
            </a:br>
            <a:r>
              <a:rPr lang="en-US" dirty="0" smtClean="0">
                <a:cs typeface="+mj-cs"/>
              </a:rPr>
              <a:t>Against Estheticians</a:t>
            </a:r>
          </a:p>
        </p:txBody>
      </p:sp>
      <p:sp>
        <p:nvSpPr>
          <p:cNvPr id="24579" name="Content Placeholder 2"/>
          <p:cNvSpPr>
            <a:spLocks noGrp="1"/>
          </p:cNvSpPr>
          <p:nvPr>
            <p:ph idx="4294967295"/>
          </p:nvPr>
        </p:nvSpPr>
        <p:spPr>
          <a:xfrm>
            <a:off x="685800" y="2428875"/>
            <a:ext cx="8458200" cy="4048125"/>
          </a:xfrm>
        </p:spPr>
        <p:txBody>
          <a:bodyPr/>
          <a:lstStyle/>
          <a:p>
            <a:pPr eaLnBrk="1" hangingPunct="1"/>
            <a:r>
              <a:rPr lang="en-US">
                <a:latin typeface="Helvetica" charset="0"/>
                <a:ea typeface="Osaka" charset="0"/>
              </a:rPr>
              <a:t>Product/equipment problems</a:t>
            </a:r>
          </a:p>
          <a:p>
            <a:pPr eaLnBrk="1" hangingPunct="1"/>
            <a:endParaRPr lang="en-US">
              <a:latin typeface="Helvetica" charset="0"/>
              <a:ea typeface="Osaka" charset="0"/>
            </a:endParaRPr>
          </a:p>
          <a:p>
            <a:pPr eaLnBrk="1" hangingPunct="1"/>
            <a:r>
              <a:rPr lang="en-US">
                <a:latin typeface="Helvetica" charset="0"/>
                <a:ea typeface="Osaka" charset="0"/>
              </a:rPr>
              <a:t>Injury caused by esthetician during the treatment</a:t>
            </a:r>
          </a:p>
          <a:p>
            <a:pPr eaLnBrk="1" hangingPunct="1"/>
            <a:endParaRPr lang="en-US">
              <a:latin typeface="Helvetica" charset="0"/>
              <a:ea typeface="Osaka" charset="0"/>
            </a:endParaRPr>
          </a:p>
          <a:p>
            <a:pPr eaLnBrk="1" hangingPunct="1"/>
            <a:r>
              <a:rPr lang="en-US">
                <a:latin typeface="Helvetica" charset="0"/>
                <a:ea typeface="Osaka" charset="0"/>
              </a:rPr>
              <a:t>Client suffers injury due to accident (not caused by treatment) </a:t>
            </a:r>
          </a:p>
          <a:p>
            <a:pPr eaLnBrk="1" hangingPunct="1"/>
            <a:endParaRPr lang="en-US">
              <a:latin typeface="Helvetica" charset="0"/>
              <a:ea typeface="Osaka" charset="0"/>
            </a:endParaRPr>
          </a:p>
          <a:p>
            <a:pPr eaLnBrk="1" hangingPunct="1"/>
            <a:r>
              <a:rPr lang="en-US">
                <a:latin typeface="Helvetica" charset="0"/>
                <a:ea typeface="Osaka" charset="0"/>
              </a:rPr>
              <a:t>Alleged problems with no real incident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Placeholder 6" descr="589.jpg"/>
          <p:cNvPicPr>
            <a:picLocks noGrp="1" noChangeAspect="1"/>
          </p:cNvPicPr>
          <p:nvPr>
            <p:ph type="pic" idx="4294967295"/>
          </p:nvPr>
        </p:nvPicPr>
        <p:blipFill>
          <a:blip r:embed="rId3">
            <a:extLst>
              <a:ext uri="{28A0092B-C50C-407E-A947-70E740481C1C}">
                <a14:useLocalDpi xmlns:a14="http://schemas.microsoft.com/office/drawing/2010/main" val="0"/>
              </a:ext>
            </a:extLst>
          </a:blip>
          <a:srcRect/>
          <a:stretch>
            <a:fillRect/>
          </a:stretch>
        </p:blipFill>
        <p:spPr>
          <a:xfrm rot="480000">
            <a:off x="3810000" y="3657600"/>
            <a:ext cx="4879975" cy="3268663"/>
          </a:xfrm>
          <a:solidFill>
            <a:schemeClr val="bg2"/>
          </a:solidFill>
          <a:ln w="3048" cap="rnd">
            <a:solidFill>
              <a:srgbClr val="C0C0C0"/>
            </a:solidFill>
            <a:round/>
            <a:headEnd/>
            <a:tailEnd/>
          </a:ln>
        </p:spPr>
      </p:pic>
      <p:sp>
        <p:nvSpPr>
          <p:cNvPr id="25603" name="Title 3"/>
          <p:cNvSpPr>
            <a:spLocks/>
          </p:cNvSpPr>
          <p:nvPr/>
        </p:nvSpPr>
        <p:spPr bwMode="auto">
          <a:xfrm>
            <a:off x="457200" y="793750"/>
            <a:ext cx="22129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p>
            <a:r>
              <a:rPr lang="en-US" sz="2000" b="1">
                <a:solidFill>
                  <a:schemeClr val="tx2"/>
                </a:solidFill>
                <a:latin typeface="Helvetica" charset="0"/>
              </a:rPr>
              <a:t>Module 2	</a:t>
            </a:r>
          </a:p>
        </p:txBody>
      </p:sp>
      <p:sp>
        <p:nvSpPr>
          <p:cNvPr id="25604" name="Text Placeholder 5"/>
          <p:cNvSpPr>
            <a:spLocks/>
          </p:cNvSpPr>
          <p:nvPr/>
        </p:nvSpPr>
        <p:spPr bwMode="auto">
          <a:xfrm>
            <a:off x="381000" y="1570038"/>
            <a:ext cx="3360738" cy="231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008" rIns="45720"/>
          <a:lstStyle/>
          <a:p>
            <a:pPr>
              <a:spcBef>
                <a:spcPts val="250"/>
              </a:spcBef>
            </a:pPr>
            <a:r>
              <a:rPr lang="en-US" sz="4400">
                <a:latin typeface="Helvetica" charset="0"/>
              </a:rPr>
              <a:t>Risk Reduction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idx="4294967295"/>
          </p:nvPr>
        </p:nvSpPr>
        <p:spPr/>
        <p:txBody>
          <a:bodyPr lIns="0" rIns="0" bIns="0" anchor="b"/>
          <a:lstStyle/>
          <a:p>
            <a:pPr eaLnBrk="1" hangingPunct="1"/>
            <a:r>
              <a:rPr lang="en-US">
                <a:latin typeface="Helvetica" charset="0"/>
                <a:ea typeface="Osaka" charset="0"/>
              </a:rPr>
              <a:t>Session Objectives</a:t>
            </a:r>
          </a:p>
        </p:txBody>
      </p:sp>
      <p:sp>
        <p:nvSpPr>
          <p:cNvPr id="26627" name="Content Placeholder 5"/>
          <p:cNvSpPr>
            <a:spLocks noGrp="1"/>
          </p:cNvSpPr>
          <p:nvPr>
            <p:ph idx="4294967295"/>
          </p:nvPr>
        </p:nvSpPr>
        <p:spPr/>
        <p:txBody>
          <a:bodyPr/>
          <a:lstStyle/>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Identify key risk reduction strategies.</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Recognize what to do if an incident occurs.   </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Understand the reasons to obtain liability insurance.</a:t>
            </a:r>
          </a:p>
          <a:p>
            <a:pPr marL="514350" indent="-514350" eaLnBrk="1" hangingPunct="1">
              <a:buFontTx/>
              <a:buNone/>
            </a:pPr>
            <a:endParaRPr lang="en-US">
              <a:latin typeface="Helvetica" charset="0"/>
              <a:ea typeface="Osaka"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lIns="0" rIns="0" bIns="0" anchor="b"/>
          <a:lstStyle/>
          <a:p>
            <a:pPr eaLnBrk="1" hangingPunct="1"/>
            <a:r>
              <a:rPr lang="en-US">
                <a:latin typeface="Helvetica" charset="0"/>
                <a:ea typeface="Osaka" charset="0"/>
              </a:rPr>
              <a:t>Keep Accurate Records</a:t>
            </a:r>
          </a:p>
        </p:txBody>
      </p:sp>
      <p:sp>
        <p:nvSpPr>
          <p:cNvPr id="27651" name="Content Placeholder 2"/>
          <p:cNvSpPr>
            <a:spLocks noGrp="1"/>
          </p:cNvSpPr>
          <p:nvPr>
            <p:ph sz="half" idx="4294967295"/>
          </p:nvPr>
        </p:nvSpPr>
        <p:spPr>
          <a:xfrm>
            <a:off x="457200" y="2176463"/>
            <a:ext cx="4648200" cy="5026025"/>
          </a:xfrm>
        </p:spPr>
        <p:txBody>
          <a:bodyPr/>
          <a:lstStyle/>
          <a:p>
            <a:pPr eaLnBrk="1" hangingPunct="1"/>
            <a:r>
              <a:rPr lang="en-US">
                <a:latin typeface="Helvetica" charset="0"/>
                <a:ea typeface="Osaka" charset="0"/>
              </a:rPr>
              <a:t>Always keep notes on every client visit.</a:t>
            </a:r>
          </a:p>
          <a:p>
            <a:pPr eaLnBrk="1" hangingPunct="1"/>
            <a:endParaRPr lang="en-US">
              <a:latin typeface="Helvetica" charset="0"/>
              <a:ea typeface="Osaka" charset="0"/>
            </a:endParaRPr>
          </a:p>
          <a:p>
            <a:pPr eaLnBrk="1" hangingPunct="1"/>
            <a:r>
              <a:rPr lang="en-US">
                <a:latin typeface="Helvetica" charset="0"/>
                <a:ea typeface="Osaka" charset="0"/>
              </a:rPr>
              <a:t>Document what treatment was done and which products were used. </a:t>
            </a:r>
          </a:p>
        </p:txBody>
      </p:sp>
      <p:pic>
        <p:nvPicPr>
          <p:cNvPr id="27652" name="Content Placeholder 4" descr="incident.jpg"/>
          <p:cNvPicPr>
            <a:picLocks noGrp="1" noChangeAspect="1"/>
          </p:cNvPicPr>
          <p:nvPr>
            <p:ph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5270500" y="1985963"/>
            <a:ext cx="3873500" cy="2820987"/>
          </a:xfr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lIns="0" rIns="0" bIns="0" anchor="b"/>
          <a:lstStyle/>
          <a:p>
            <a:pPr eaLnBrk="1" hangingPunct="1"/>
            <a:r>
              <a:rPr lang="en-US">
                <a:latin typeface="Helvetica" charset="0"/>
                <a:ea typeface="Osaka" charset="0"/>
              </a:rPr>
              <a:t>Health History and Waiver</a:t>
            </a:r>
          </a:p>
        </p:txBody>
      </p:sp>
      <p:sp>
        <p:nvSpPr>
          <p:cNvPr id="28675" name="Content Placeholder 2"/>
          <p:cNvSpPr>
            <a:spLocks noGrp="1"/>
          </p:cNvSpPr>
          <p:nvPr>
            <p:ph sz="half" idx="4294967295"/>
          </p:nvPr>
        </p:nvSpPr>
        <p:spPr>
          <a:xfrm>
            <a:off x="457200" y="2176463"/>
            <a:ext cx="5257800" cy="5026025"/>
          </a:xfrm>
        </p:spPr>
        <p:txBody>
          <a:bodyPr/>
          <a:lstStyle/>
          <a:p>
            <a:pPr eaLnBrk="1" hangingPunct="1"/>
            <a:r>
              <a:rPr lang="en-US" sz="2200">
                <a:latin typeface="Helvetica" charset="0"/>
                <a:ea typeface="Osaka" charset="0"/>
              </a:rPr>
              <a:t>Always have clients complete a health history, even if they are friends.</a:t>
            </a:r>
          </a:p>
          <a:p>
            <a:pPr eaLnBrk="1" hangingPunct="1">
              <a:buFontTx/>
              <a:buNone/>
            </a:pPr>
            <a:endParaRPr lang="en-US" sz="2200">
              <a:latin typeface="Helvetica" charset="0"/>
              <a:ea typeface="Osaka" charset="0"/>
            </a:endParaRPr>
          </a:p>
          <a:p>
            <a:pPr eaLnBrk="1" hangingPunct="1"/>
            <a:r>
              <a:rPr lang="en-US" sz="2200">
                <a:latin typeface="Helvetica" charset="0"/>
                <a:ea typeface="Osaka" charset="0"/>
              </a:rPr>
              <a:t>Use waiver forms.</a:t>
            </a:r>
          </a:p>
          <a:p>
            <a:pPr eaLnBrk="1" hangingPunct="1"/>
            <a:endParaRPr lang="en-US" sz="2200">
              <a:latin typeface="Helvetica" charset="0"/>
              <a:ea typeface="Osaka" charset="0"/>
            </a:endParaRPr>
          </a:p>
          <a:p>
            <a:pPr eaLnBrk="1" hangingPunct="1"/>
            <a:r>
              <a:rPr lang="en-US" sz="2200">
                <a:latin typeface="Helvetica" charset="0"/>
                <a:ea typeface="Osaka" charset="0"/>
              </a:rPr>
              <a:t>Update forms regularly.</a:t>
            </a:r>
          </a:p>
          <a:p>
            <a:pPr eaLnBrk="1" hangingPunct="1"/>
            <a:endParaRPr lang="en-US" sz="2200">
              <a:latin typeface="Helvetica" charset="0"/>
              <a:ea typeface="Osaka" charset="0"/>
            </a:endParaRPr>
          </a:p>
          <a:p>
            <a:pPr eaLnBrk="1" hangingPunct="1"/>
            <a:r>
              <a:rPr lang="en-US" sz="2200">
                <a:latin typeface="Helvetica" charset="0"/>
                <a:ea typeface="Osaka" charset="0"/>
              </a:rPr>
              <a:t>Verbally review forms with client.</a:t>
            </a:r>
          </a:p>
        </p:txBody>
      </p:sp>
      <p:pic>
        <p:nvPicPr>
          <p:cNvPr id="28676" name="Content Placeholder 4" descr="587.jpg"/>
          <p:cNvPicPr>
            <a:picLocks noGrp="1" noChangeAspect="1"/>
          </p:cNvPicPr>
          <p:nvPr>
            <p:ph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5916613" y="2895600"/>
            <a:ext cx="3227387" cy="4022725"/>
          </a:xfrm>
          <a:noFill/>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lIns="0" rIns="0" bIns="0" anchor="b">
            <a:normAutofit/>
          </a:bodyPr>
          <a:lstStyle/>
          <a:p>
            <a:pPr eaLnBrk="1" hangingPunct="1">
              <a:defRPr/>
            </a:pPr>
            <a:r>
              <a:rPr lang="en-US" smtClean="0">
                <a:cs typeface="+mj-cs"/>
              </a:rPr>
              <a:t>Maintain a Safe Work Environment</a:t>
            </a:r>
          </a:p>
        </p:txBody>
      </p:sp>
      <p:sp>
        <p:nvSpPr>
          <p:cNvPr id="29699" name="Content Placeholder 2"/>
          <p:cNvSpPr>
            <a:spLocks noGrp="1"/>
          </p:cNvSpPr>
          <p:nvPr>
            <p:ph sz="half" idx="4294967295"/>
          </p:nvPr>
        </p:nvSpPr>
        <p:spPr>
          <a:xfrm>
            <a:off x="457200" y="2176463"/>
            <a:ext cx="4572000" cy="5026025"/>
          </a:xfrm>
        </p:spPr>
        <p:txBody>
          <a:bodyPr/>
          <a:lstStyle/>
          <a:p>
            <a:pPr eaLnBrk="1" hangingPunct="1">
              <a:lnSpc>
                <a:spcPct val="90000"/>
              </a:lnSpc>
            </a:pPr>
            <a:r>
              <a:rPr lang="en-US" sz="2000">
                <a:latin typeface="Helvetica" charset="0"/>
                <a:ea typeface="Osaka" charset="0"/>
              </a:rPr>
              <a:t>Safety checks should be done (and documented) routinely.</a:t>
            </a:r>
          </a:p>
          <a:p>
            <a:pPr eaLnBrk="1" hangingPunct="1">
              <a:lnSpc>
                <a:spcPct val="90000"/>
              </a:lnSpc>
              <a:buFontTx/>
              <a:buNone/>
            </a:pPr>
            <a:endParaRPr lang="en-US" sz="2000">
              <a:latin typeface="Helvetica" charset="0"/>
              <a:ea typeface="Osaka" charset="0"/>
            </a:endParaRPr>
          </a:p>
          <a:p>
            <a:pPr eaLnBrk="1" hangingPunct="1">
              <a:lnSpc>
                <a:spcPct val="90000"/>
              </a:lnSpc>
            </a:pPr>
            <a:r>
              <a:rPr lang="en-US" sz="2000">
                <a:latin typeface="Helvetica" charset="0"/>
                <a:ea typeface="Osaka" charset="0"/>
              </a:rPr>
              <a:t>Clear distractions.</a:t>
            </a:r>
          </a:p>
          <a:p>
            <a:pPr eaLnBrk="1" hangingPunct="1">
              <a:lnSpc>
                <a:spcPct val="90000"/>
              </a:lnSpc>
            </a:pPr>
            <a:endParaRPr lang="en-US" sz="2000">
              <a:latin typeface="Helvetica" charset="0"/>
              <a:ea typeface="Osaka" charset="0"/>
            </a:endParaRPr>
          </a:p>
          <a:p>
            <a:pPr eaLnBrk="1" hangingPunct="1">
              <a:lnSpc>
                <a:spcPct val="90000"/>
              </a:lnSpc>
            </a:pPr>
            <a:r>
              <a:rPr lang="en-US" sz="2000">
                <a:latin typeface="Helvetica" charset="0"/>
                <a:ea typeface="Osaka" charset="0"/>
              </a:rPr>
              <a:t>Check tables or anything that supports the client.</a:t>
            </a:r>
          </a:p>
          <a:p>
            <a:pPr eaLnBrk="1" hangingPunct="1">
              <a:lnSpc>
                <a:spcPct val="90000"/>
              </a:lnSpc>
            </a:pPr>
            <a:endParaRPr lang="en-US" sz="2000">
              <a:latin typeface="Helvetica" charset="0"/>
              <a:ea typeface="Osaka" charset="0"/>
            </a:endParaRPr>
          </a:p>
          <a:p>
            <a:pPr eaLnBrk="1" hangingPunct="1">
              <a:lnSpc>
                <a:spcPct val="90000"/>
              </a:lnSpc>
            </a:pPr>
            <a:r>
              <a:rPr lang="en-US" sz="2000">
                <a:latin typeface="Helvetica" charset="0"/>
                <a:ea typeface="Osaka" charset="0"/>
              </a:rPr>
              <a:t>Beware of slippery surfaces (i.e., ice in winter).</a:t>
            </a:r>
          </a:p>
          <a:p>
            <a:pPr eaLnBrk="1" hangingPunct="1">
              <a:lnSpc>
                <a:spcPct val="90000"/>
              </a:lnSpc>
            </a:pPr>
            <a:endParaRPr lang="en-US" sz="2000">
              <a:latin typeface="Helvetica" charset="0"/>
              <a:ea typeface="Osaka" charset="0"/>
            </a:endParaRPr>
          </a:p>
          <a:p>
            <a:pPr eaLnBrk="1" hangingPunct="1">
              <a:lnSpc>
                <a:spcPct val="90000"/>
              </a:lnSpc>
            </a:pPr>
            <a:r>
              <a:rPr lang="en-US" sz="2000">
                <a:latin typeface="Helvetica" charset="0"/>
                <a:ea typeface="Osaka" charset="0"/>
              </a:rPr>
              <a:t>Clean spills immediately.</a:t>
            </a:r>
          </a:p>
        </p:txBody>
      </p:sp>
      <p:pic>
        <p:nvPicPr>
          <p:cNvPr id="29700" name="Picture 5" descr="treatment_room"/>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029200" y="2209800"/>
            <a:ext cx="4114800" cy="276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lIns="0" rIns="0" bIns="0" anchor="b"/>
          <a:lstStyle/>
          <a:p>
            <a:pPr eaLnBrk="1" hangingPunct="1"/>
            <a:r>
              <a:rPr lang="en-US">
                <a:latin typeface="Helvetica" charset="0"/>
                <a:ea typeface="Osaka" charset="0"/>
              </a:rPr>
              <a:t>Relationships</a:t>
            </a:r>
          </a:p>
        </p:txBody>
      </p:sp>
      <p:sp>
        <p:nvSpPr>
          <p:cNvPr id="30723" name="Content Placeholder 2"/>
          <p:cNvSpPr>
            <a:spLocks noGrp="1"/>
          </p:cNvSpPr>
          <p:nvPr>
            <p:ph sz="half" idx="4294967295"/>
          </p:nvPr>
        </p:nvSpPr>
        <p:spPr>
          <a:xfrm>
            <a:off x="228600" y="2332038"/>
            <a:ext cx="5715000" cy="5024437"/>
          </a:xfrm>
        </p:spPr>
        <p:txBody>
          <a:bodyPr/>
          <a:lstStyle/>
          <a:p>
            <a:pPr eaLnBrk="1" hangingPunct="1"/>
            <a:r>
              <a:rPr lang="en-US">
                <a:latin typeface="Helvetica" charset="0"/>
                <a:ea typeface="Osaka" charset="0"/>
              </a:rPr>
              <a:t>A strong relationship may prevent a client from suing. </a:t>
            </a:r>
          </a:p>
          <a:p>
            <a:pPr eaLnBrk="1" hangingPunct="1">
              <a:buFontTx/>
              <a:buNone/>
            </a:pPr>
            <a:endParaRPr lang="en-US">
              <a:latin typeface="Helvetica" charset="0"/>
              <a:ea typeface="Osaka" charset="0"/>
            </a:endParaRPr>
          </a:p>
          <a:p>
            <a:pPr eaLnBrk="1" hangingPunct="1"/>
            <a:r>
              <a:rPr lang="en-US">
                <a:latin typeface="Helvetica" charset="0"/>
                <a:ea typeface="Osaka" charset="0"/>
              </a:rPr>
              <a:t>Use open communication.</a:t>
            </a:r>
          </a:p>
        </p:txBody>
      </p:sp>
      <p:pic>
        <p:nvPicPr>
          <p:cNvPr id="30724" name="Picture 7" descr="S:\Hold 30 Days\ASCP_JENNY_FILES_MAY23\Facial_Sm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895600"/>
            <a:ext cx="3276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p:txBody>
          <a:bodyPr lIns="0" rIns="0" bIns="0" anchor="b"/>
          <a:lstStyle/>
          <a:p>
            <a:pPr eaLnBrk="1" hangingPunct="1"/>
            <a:r>
              <a:rPr lang="en-US">
                <a:latin typeface="Helvetica" charset="0"/>
                <a:ea typeface="Osaka" charset="0"/>
              </a:rPr>
              <a:t>After Treatment Precautions</a:t>
            </a:r>
          </a:p>
        </p:txBody>
      </p:sp>
      <p:sp>
        <p:nvSpPr>
          <p:cNvPr id="31747" name="Content Placeholder 2"/>
          <p:cNvSpPr>
            <a:spLocks noGrp="1"/>
          </p:cNvSpPr>
          <p:nvPr>
            <p:ph sz="half" idx="4294967295"/>
          </p:nvPr>
        </p:nvSpPr>
        <p:spPr>
          <a:xfrm>
            <a:off x="457200" y="2176463"/>
            <a:ext cx="5257800" cy="5026025"/>
          </a:xfrm>
        </p:spPr>
        <p:txBody>
          <a:bodyPr/>
          <a:lstStyle/>
          <a:p>
            <a:pPr eaLnBrk="1" hangingPunct="1"/>
            <a:r>
              <a:rPr lang="en-US">
                <a:latin typeface="Helvetica" charset="0"/>
                <a:ea typeface="Osaka" charset="0"/>
              </a:rPr>
              <a:t>Instruct your clients carefully.</a:t>
            </a:r>
          </a:p>
          <a:p>
            <a:pPr lvl="1" eaLnBrk="1" hangingPunct="1"/>
            <a:r>
              <a:rPr lang="en-US">
                <a:latin typeface="Helvetica" charset="0"/>
                <a:ea typeface="Osaka" charset="0"/>
              </a:rPr>
              <a:t>What they should expect.</a:t>
            </a:r>
          </a:p>
          <a:p>
            <a:pPr lvl="1" eaLnBrk="1" hangingPunct="1"/>
            <a:r>
              <a:rPr lang="en-US">
                <a:latin typeface="Helvetica" charset="0"/>
                <a:ea typeface="Osaka" charset="0"/>
              </a:rPr>
              <a:t>What they should do when they get home.</a:t>
            </a:r>
          </a:p>
          <a:p>
            <a:pPr lvl="1" eaLnBrk="1" hangingPunct="1">
              <a:buFontTx/>
              <a:buNone/>
            </a:pPr>
            <a:endParaRPr lang="en-US">
              <a:latin typeface="Helvetica" charset="0"/>
              <a:ea typeface="Osaka" charset="0"/>
            </a:endParaRPr>
          </a:p>
          <a:p>
            <a:pPr eaLnBrk="1" hangingPunct="1"/>
            <a:r>
              <a:rPr lang="en-US">
                <a:latin typeface="Helvetica" charset="0"/>
                <a:ea typeface="Osaka" charset="0"/>
              </a:rPr>
              <a:t>Provide both written and verbal instructions.</a:t>
            </a:r>
          </a:p>
          <a:p>
            <a:pPr eaLnBrk="1" hangingPunct="1">
              <a:buFontTx/>
              <a:buNone/>
            </a:pPr>
            <a:endParaRPr lang="en-US">
              <a:latin typeface="Helvetica" charset="0"/>
              <a:ea typeface="Osaka" charset="0"/>
            </a:endParaRPr>
          </a:p>
          <a:p>
            <a:pPr eaLnBrk="1" hangingPunct="1"/>
            <a:r>
              <a:rPr lang="en-US">
                <a:latin typeface="Helvetica" charset="0"/>
                <a:ea typeface="Osaka" charset="0"/>
              </a:rPr>
              <a:t>Document your instructions.</a:t>
            </a:r>
          </a:p>
          <a:p>
            <a:pPr eaLnBrk="1" hangingPunct="1"/>
            <a:endParaRPr lang="en-US">
              <a:latin typeface="Helvetica" charset="0"/>
              <a:ea typeface="Osaka" charset="0"/>
            </a:endParaRPr>
          </a:p>
        </p:txBody>
      </p:sp>
      <p:pic>
        <p:nvPicPr>
          <p:cNvPr id="31748" name="Picture 6" descr="WashFac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002338" y="2286000"/>
            <a:ext cx="3141662" cy="469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lIns="0" rIns="0" bIns="0" anchor="b"/>
          <a:lstStyle/>
          <a:p>
            <a:pPr eaLnBrk="1" hangingPunct="1"/>
            <a:r>
              <a:rPr lang="en-US">
                <a:latin typeface="Helvetica" charset="0"/>
                <a:ea typeface="Osaka" charset="0"/>
              </a:rPr>
              <a:t>Ensure Privacy</a:t>
            </a:r>
          </a:p>
        </p:txBody>
      </p:sp>
      <p:sp>
        <p:nvSpPr>
          <p:cNvPr id="32771" name="Content Placeholder 2"/>
          <p:cNvSpPr>
            <a:spLocks noGrp="1"/>
          </p:cNvSpPr>
          <p:nvPr>
            <p:ph sz="half" idx="4294967295"/>
          </p:nvPr>
        </p:nvSpPr>
        <p:spPr>
          <a:xfrm>
            <a:off x="457200" y="2176463"/>
            <a:ext cx="5867400" cy="5026025"/>
          </a:xfrm>
        </p:spPr>
        <p:txBody>
          <a:bodyPr/>
          <a:lstStyle/>
          <a:p>
            <a:pPr eaLnBrk="1" hangingPunct="1"/>
            <a:r>
              <a:rPr lang="en-US">
                <a:latin typeface="Helvetica" charset="0"/>
                <a:ea typeface="Osaka" charset="0"/>
              </a:rPr>
              <a:t>Provide a private space to review health history or discuss issues.</a:t>
            </a:r>
          </a:p>
          <a:p>
            <a:pPr eaLnBrk="1" hangingPunct="1">
              <a:buFontTx/>
              <a:buNone/>
            </a:pPr>
            <a:endParaRPr lang="en-US">
              <a:latin typeface="Helvetica" charset="0"/>
              <a:ea typeface="Osaka" charset="0"/>
            </a:endParaRPr>
          </a:p>
          <a:p>
            <a:pPr eaLnBrk="1" hangingPunct="1"/>
            <a:r>
              <a:rPr lang="en-US">
                <a:latin typeface="Helvetica" charset="0"/>
                <a:ea typeface="Osaka" charset="0"/>
              </a:rPr>
              <a:t>Never discuss a client case in front of another client or with a friend.</a:t>
            </a:r>
          </a:p>
          <a:p>
            <a:pPr eaLnBrk="1" hangingPunct="1">
              <a:buFontTx/>
              <a:buNone/>
            </a:pPr>
            <a:endParaRPr lang="en-US">
              <a:latin typeface="Helvetica" charset="0"/>
              <a:ea typeface="Osaka" charset="0"/>
            </a:endParaRPr>
          </a:p>
          <a:p>
            <a:pPr eaLnBrk="1" hangingPunct="1"/>
            <a:r>
              <a:rPr lang="en-US">
                <a:latin typeface="Helvetica" charset="0"/>
                <a:ea typeface="Osaka" charset="0"/>
              </a:rPr>
              <a:t>Don</a:t>
            </a:r>
            <a:r>
              <a:rPr lang="ja-JP" altLang="en-US">
                <a:latin typeface="Helvetica" charset="0"/>
                <a:ea typeface="Osaka" charset="0"/>
              </a:rPr>
              <a:t>’</a:t>
            </a:r>
            <a:r>
              <a:rPr lang="en-US">
                <a:latin typeface="Helvetica" charset="0"/>
                <a:ea typeface="Osaka" charset="0"/>
              </a:rPr>
              <a:t>t be overheard.</a:t>
            </a:r>
          </a:p>
          <a:p>
            <a:pPr eaLnBrk="1" hangingPunct="1">
              <a:buFontTx/>
              <a:buNone/>
            </a:pPr>
            <a:endParaRPr lang="en-US">
              <a:latin typeface="Helvetica" charset="0"/>
              <a:ea typeface="Osaka" charset="0"/>
            </a:endParaRPr>
          </a:p>
          <a:p>
            <a:pPr eaLnBrk="1" hangingPunct="1"/>
            <a:r>
              <a:rPr lang="en-US" i="1">
                <a:latin typeface="Helvetica" charset="0"/>
                <a:ea typeface="Osaka" charset="0"/>
              </a:rPr>
              <a:t>Do not</a:t>
            </a:r>
            <a:r>
              <a:rPr lang="en-US">
                <a:latin typeface="Helvetica" charset="0"/>
                <a:ea typeface="Osaka" charset="0"/>
              </a:rPr>
              <a:t> gossip.</a:t>
            </a:r>
          </a:p>
        </p:txBody>
      </p:sp>
      <p:pic>
        <p:nvPicPr>
          <p:cNvPr id="32772" name="Picture 5" descr="private conversatio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42063" y="2362200"/>
            <a:ext cx="2801937" cy="401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idx="4294967295"/>
          </p:nvPr>
        </p:nvSpPr>
        <p:spPr>
          <a:xfrm>
            <a:off x="457200" y="793750"/>
            <a:ext cx="2212975" cy="708025"/>
          </a:xfrm>
        </p:spPr>
        <p:txBody>
          <a:bodyPr lIns="45720" rIns="45720" anchor="b"/>
          <a:lstStyle/>
          <a:p>
            <a:pPr algn="l" eaLnBrk="1" hangingPunct="1"/>
            <a:r>
              <a:rPr lang="en-US" sz="2000" b="1" dirty="0">
                <a:latin typeface="Helvetica" charset="0"/>
                <a:ea typeface="Osaka" charset="0"/>
              </a:rPr>
              <a:t>Module 1	</a:t>
            </a:r>
            <a:endParaRPr lang="en-US" sz="1400" b="1" dirty="0">
              <a:latin typeface="Helvetica" charset="0"/>
              <a:ea typeface="Osaka" charset="0"/>
            </a:endParaRPr>
          </a:p>
        </p:txBody>
      </p:sp>
      <p:sp>
        <p:nvSpPr>
          <p:cNvPr id="15363" name="Text Placeholder 5"/>
          <p:cNvSpPr>
            <a:spLocks noGrp="1"/>
          </p:cNvSpPr>
          <p:nvPr>
            <p:ph type="body" sz="half" idx="4294967295"/>
          </p:nvPr>
        </p:nvSpPr>
        <p:spPr>
          <a:xfrm>
            <a:off x="381000" y="1570038"/>
            <a:ext cx="3360738" cy="2316162"/>
          </a:xfrm>
        </p:spPr>
        <p:txBody>
          <a:bodyPr lIns="64008" rIns="45720"/>
          <a:lstStyle/>
          <a:p>
            <a:pPr marL="0" indent="0" eaLnBrk="1" hangingPunct="1">
              <a:spcBef>
                <a:spcPts val="250"/>
              </a:spcBef>
              <a:buFontTx/>
              <a:buNone/>
            </a:pPr>
            <a:r>
              <a:rPr lang="en-US" sz="4400">
                <a:latin typeface="Helvetica" charset="0"/>
                <a:ea typeface="Osaka" charset="0"/>
              </a:rPr>
              <a:t>Liability</a:t>
            </a:r>
            <a:endParaRPr lang="en-US" sz="4000">
              <a:latin typeface="Helvetica" charset="0"/>
              <a:ea typeface="Osaka" charset="0"/>
            </a:endParaRPr>
          </a:p>
        </p:txBody>
      </p:sp>
      <p:pic>
        <p:nvPicPr>
          <p:cNvPr id="15364" name="Picture Placeholder 6" descr="589.jpg"/>
          <p:cNvPicPr>
            <a:picLocks noGrp="1" noChangeAspect="1"/>
          </p:cNvPicPr>
          <p:nvPr>
            <p:ph type="pic" idx="4294967295"/>
          </p:nvPr>
        </p:nvPicPr>
        <p:blipFill>
          <a:blip r:embed="rId3" cstate="email">
            <a:extLst>
              <a:ext uri="{28A0092B-C50C-407E-A947-70E740481C1C}">
                <a14:useLocalDpi xmlns:a14="http://schemas.microsoft.com/office/drawing/2010/main" val="0"/>
              </a:ext>
            </a:extLst>
          </a:blip>
          <a:srcRect t="12610" b="12610"/>
          <a:stretch>
            <a:fillRect/>
          </a:stretch>
        </p:blipFill>
        <p:spPr>
          <a:xfrm rot="480000">
            <a:off x="3906838" y="2520950"/>
            <a:ext cx="4441825" cy="3748088"/>
          </a:xfrm>
          <a:solidFill>
            <a:schemeClr val="bg2"/>
          </a:solidFill>
          <a:ln w="3048" cap="rnd">
            <a:solidFill>
              <a:srgbClr val="C0C0C0"/>
            </a:solidFill>
            <a:round/>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lIns="0" rIns="0" bIns="0" anchor="b"/>
          <a:lstStyle/>
          <a:p>
            <a:pPr eaLnBrk="1" hangingPunct="1"/>
            <a:r>
              <a:rPr lang="en-US">
                <a:latin typeface="Helvetica" charset="0"/>
                <a:ea typeface="Osaka" charset="0"/>
              </a:rPr>
              <a:t>Discuss Potential Risks</a:t>
            </a:r>
          </a:p>
        </p:txBody>
      </p:sp>
      <p:sp>
        <p:nvSpPr>
          <p:cNvPr id="33795" name="Content Placeholder 2"/>
          <p:cNvSpPr>
            <a:spLocks noGrp="1"/>
          </p:cNvSpPr>
          <p:nvPr>
            <p:ph sz="half" idx="4294967295"/>
          </p:nvPr>
        </p:nvSpPr>
        <p:spPr>
          <a:xfrm>
            <a:off x="457200" y="2176463"/>
            <a:ext cx="6096000" cy="5026025"/>
          </a:xfrm>
        </p:spPr>
        <p:txBody>
          <a:bodyPr/>
          <a:lstStyle/>
          <a:p>
            <a:pPr eaLnBrk="1" hangingPunct="1"/>
            <a:r>
              <a:rPr lang="en-US">
                <a:latin typeface="Helvetica" charset="0"/>
                <a:ea typeface="Osaka" charset="0"/>
              </a:rPr>
              <a:t>Always counsel clients about risks with a product or procedure.</a:t>
            </a:r>
          </a:p>
          <a:p>
            <a:pPr eaLnBrk="1" hangingPunct="1">
              <a:buFontTx/>
              <a:buNone/>
            </a:pPr>
            <a:endParaRPr lang="en-US">
              <a:latin typeface="Helvetica" charset="0"/>
              <a:ea typeface="Osaka" charset="0"/>
            </a:endParaRPr>
          </a:p>
          <a:p>
            <a:pPr eaLnBrk="1" hangingPunct="1"/>
            <a:r>
              <a:rPr lang="en-US">
                <a:latin typeface="Helvetica" charset="0"/>
                <a:ea typeface="Osaka" charset="0"/>
              </a:rPr>
              <a:t>Remind them of risks each time you see them.</a:t>
            </a:r>
          </a:p>
          <a:p>
            <a:pPr eaLnBrk="1" hangingPunct="1">
              <a:buFontTx/>
              <a:buNone/>
            </a:pPr>
            <a:endParaRPr lang="en-US">
              <a:latin typeface="Helvetica" charset="0"/>
              <a:ea typeface="Osaka" charset="0"/>
            </a:endParaRPr>
          </a:p>
          <a:p>
            <a:pPr eaLnBrk="1" hangingPunct="1"/>
            <a:r>
              <a:rPr lang="en-US">
                <a:latin typeface="Helvetica" charset="0"/>
                <a:ea typeface="Osaka" charset="0"/>
              </a:rPr>
              <a:t>Document what you</a:t>
            </a:r>
            <a:r>
              <a:rPr lang="ja-JP" altLang="en-US">
                <a:latin typeface="Helvetica" charset="0"/>
                <a:ea typeface="Osaka" charset="0"/>
              </a:rPr>
              <a:t>’</a:t>
            </a:r>
            <a:r>
              <a:rPr lang="en-US">
                <a:latin typeface="Helvetica" charset="0"/>
                <a:ea typeface="Osaka" charset="0"/>
              </a:rPr>
              <a:t>ve discussed.</a:t>
            </a:r>
          </a:p>
          <a:p>
            <a:pPr eaLnBrk="1" hangingPunct="1">
              <a:buFontTx/>
              <a:buNone/>
            </a:pPr>
            <a:endParaRPr lang="en-US">
              <a:latin typeface="Helvetica" charset="0"/>
              <a:ea typeface="Osaka" charset="0"/>
            </a:endParaRPr>
          </a:p>
          <a:p>
            <a:pPr eaLnBrk="1" hangingPunct="1"/>
            <a:r>
              <a:rPr lang="en-US">
                <a:latin typeface="Helvetica" charset="0"/>
                <a:ea typeface="Osaka" charset="0"/>
              </a:rPr>
              <a:t>Perform a patch test before treatment.</a:t>
            </a:r>
          </a:p>
        </p:txBody>
      </p:sp>
      <p:pic>
        <p:nvPicPr>
          <p:cNvPr id="33796" name="Picture 5" descr="facetreatment"/>
          <p:cNvPicPr>
            <a:picLocks noChangeAspect="1" noChangeArrowheads="1"/>
          </p:cNvPicPr>
          <p:nvPr/>
        </p:nvPicPr>
        <p:blipFill>
          <a:blip r:embed="rId3" cstate="email">
            <a:extLst>
              <a:ext uri="{28A0092B-C50C-407E-A947-70E740481C1C}">
                <a14:useLocalDpi xmlns:a14="http://schemas.microsoft.com/office/drawing/2010/main" val="0"/>
              </a:ext>
            </a:extLst>
          </a:blip>
          <a:srcRect l="22591"/>
          <a:stretch>
            <a:fillRect/>
          </a:stretch>
        </p:blipFill>
        <p:spPr bwMode="auto">
          <a:xfrm>
            <a:off x="6797675" y="2286000"/>
            <a:ext cx="234632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p:txBody>
          <a:bodyPr lIns="0" rIns="0" bIns="0" anchor="b"/>
          <a:lstStyle/>
          <a:p>
            <a:pPr eaLnBrk="1" hangingPunct="1"/>
            <a:r>
              <a:rPr lang="en-US">
                <a:latin typeface="Helvetica" charset="0"/>
                <a:ea typeface="Osaka" charset="0"/>
              </a:rPr>
              <a:t>Check Heat Sources</a:t>
            </a:r>
          </a:p>
        </p:txBody>
      </p:sp>
      <p:sp>
        <p:nvSpPr>
          <p:cNvPr id="34819" name="Content Placeholder 2"/>
          <p:cNvSpPr>
            <a:spLocks noGrp="1"/>
          </p:cNvSpPr>
          <p:nvPr>
            <p:ph sz="half" idx="4294967295"/>
          </p:nvPr>
        </p:nvSpPr>
        <p:spPr>
          <a:xfrm>
            <a:off x="533400" y="1981200"/>
            <a:ext cx="7772400" cy="5026025"/>
          </a:xfrm>
        </p:spPr>
        <p:txBody>
          <a:bodyPr/>
          <a:lstStyle/>
          <a:p>
            <a:pPr eaLnBrk="1" hangingPunct="1"/>
            <a:r>
              <a:rPr lang="en-US">
                <a:latin typeface="Helvetica" charset="0"/>
                <a:ea typeface="Osaka" charset="0"/>
              </a:rPr>
              <a:t>Unplug heat sources and small appliances.</a:t>
            </a:r>
          </a:p>
          <a:p>
            <a:pPr eaLnBrk="1" hangingPunct="1">
              <a:buFontTx/>
              <a:buNone/>
            </a:pPr>
            <a:endParaRPr lang="en-US">
              <a:latin typeface="Helvetica" charset="0"/>
              <a:ea typeface="Osaka" charset="0"/>
            </a:endParaRPr>
          </a:p>
          <a:p>
            <a:pPr eaLnBrk="1" hangingPunct="1"/>
            <a:r>
              <a:rPr lang="en-US">
                <a:latin typeface="Helvetica" charset="0"/>
                <a:ea typeface="Osaka" charset="0"/>
              </a:rPr>
              <a:t>Limit the use of candles and always use candle holders.</a:t>
            </a:r>
          </a:p>
          <a:p>
            <a:pPr eaLnBrk="1" hangingPunct="1">
              <a:buFontTx/>
              <a:buNone/>
            </a:pPr>
            <a:endParaRPr lang="en-US">
              <a:latin typeface="Helvetica" charset="0"/>
              <a:ea typeface="Osaka" charset="0"/>
            </a:endParaRPr>
          </a:p>
          <a:p>
            <a:pPr eaLnBrk="1" hangingPunct="1"/>
            <a:r>
              <a:rPr lang="en-US">
                <a:latin typeface="Helvetica" charset="0"/>
                <a:ea typeface="Osaka" charset="0"/>
              </a:rPr>
              <a:t>Remember that heat causes risk to both clients and property.</a:t>
            </a:r>
          </a:p>
          <a:p>
            <a:pPr eaLnBrk="1" hangingPunct="1">
              <a:buFontTx/>
              <a:buNone/>
            </a:pPr>
            <a:endParaRPr lang="en-US">
              <a:latin typeface="Helvetica" charset="0"/>
              <a:ea typeface="Osaka" charset="0"/>
            </a:endParaRPr>
          </a:p>
          <a:p>
            <a:pPr eaLnBrk="1" hangingPunct="1"/>
            <a:r>
              <a:rPr lang="en-US">
                <a:latin typeface="Helvetica" charset="0"/>
                <a:ea typeface="Osaka" charset="0"/>
              </a:rPr>
              <a:t>Locate the nearest fire extinguisher.</a:t>
            </a:r>
          </a:p>
        </p:txBody>
      </p:sp>
      <p:grpSp>
        <p:nvGrpSpPr>
          <p:cNvPr id="34820" name="Group 10"/>
          <p:cNvGrpSpPr>
            <a:grpSpLocks/>
          </p:cNvGrpSpPr>
          <p:nvPr/>
        </p:nvGrpSpPr>
        <p:grpSpPr bwMode="auto">
          <a:xfrm>
            <a:off x="5029200" y="6248400"/>
            <a:ext cx="4114800" cy="1295400"/>
            <a:chOff x="2736" y="3456"/>
            <a:chExt cx="3024" cy="1152"/>
          </a:xfrm>
        </p:grpSpPr>
        <p:pic>
          <p:nvPicPr>
            <p:cNvPr id="34821" name="Picture 7" descr="extensioncord"/>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736" y="3456"/>
              <a:ext cx="769"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9" descr="candlesinholders"/>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360" y="3456"/>
              <a:ext cx="1728"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6" descr="fireextinguishe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903" y="3456"/>
              <a:ext cx="857"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p:txBody>
          <a:bodyPr lIns="0" rIns="0" bIns="0" anchor="b"/>
          <a:lstStyle/>
          <a:p>
            <a:pPr eaLnBrk="1" hangingPunct="1"/>
            <a:r>
              <a:rPr lang="en-US">
                <a:latin typeface="Helvetica" charset="0"/>
                <a:ea typeface="Osaka" charset="0"/>
              </a:rPr>
              <a:t>Drape Clients</a:t>
            </a:r>
          </a:p>
        </p:txBody>
      </p:sp>
      <p:sp>
        <p:nvSpPr>
          <p:cNvPr id="35843" name="Content Placeholder 2"/>
          <p:cNvSpPr>
            <a:spLocks noGrp="1"/>
          </p:cNvSpPr>
          <p:nvPr>
            <p:ph sz="half" idx="4294967295"/>
          </p:nvPr>
        </p:nvSpPr>
        <p:spPr>
          <a:xfrm>
            <a:off x="457200" y="2176463"/>
            <a:ext cx="4876800" cy="5026025"/>
          </a:xfrm>
        </p:spPr>
        <p:txBody>
          <a:bodyPr/>
          <a:lstStyle/>
          <a:p>
            <a:pPr eaLnBrk="1" hangingPunct="1"/>
            <a:r>
              <a:rPr lang="en-US">
                <a:latin typeface="Helvetica" charset="0"/>
                <a:ea typeface="Osaka" charset="0"/>
              </a:rPr>
              <a:t>Avoid harming your client.</a:t>
            </a:r>
          </a:p>
          <a:p>
            <a:pPr eaLnBrk="1" hangingPunct="1">
              <a:buFontTx/>
              <a:buNone/>
            </a:pPr>
            <a:endParaRPr lang="en-US">
              <a:latin typeface="Helvetica" charset="0"/>
              <a:ea typeface="Osaka" charset="0"/>
            </a:endParaRPr>
          </a:p>
          <a:p>
            <a:pPr eaLnBrk="1" hangingPunct="1"/>
            <a:r>
              <a:rPr lang="en-US">
                <a:latin typeface="Helvetica" charset="0"/>
                <a:ea typeface="Osaka" charset="0"/>
              </a:rPr>
              <a:t>Preserve your clothes.</a:t>
            </a:r>
          </a:p>
          <a:p>
            <a:pPr eaLnBrk="1" hangingPunct="1">
              <a:buFontTx/>
              <a:buNone/>
            </a:pPr>
            <a:endParaRPr lang="en-US">
              <a:latin typeface="Helvetica" charset="0"/>
              <a:ea typeface="Osaka" charset="0"/>
            </a:endParaRPr>
          </a:p>
          <a:p>
            <a:pPr eaLnBrk="1" hangingPunct="1"/>
            <a:r>
              <a:rPr lang="en-US">
                <a:latin typeface="Helvetica" charset="0"/>
                <a:ea typeface="Osaka" charset="0"/>
              </a:rPr>
              <a:t>Protect your credibility.</a:t>
            </a:r>
          </a:p>
          <a:p>
            <a:pPr eaLnBrk="1" hangingPunct="1">
              <a:buFontTx/>
              <a:buNone/>
            </a:pPr>
            <a:endParaRPr lang="en-US">
              <a:latin typeface="Helvetica" charset="0"/>
              <a:ea typeface="Osaka" charset="0"/>
            </a:endParaRPr>
          </a:p>
          <a:p>
            <a:pPr eaLnBrk="1" hangingPunct="1"/>
            <a:r>
              <a:rPr lang="en-US" i="1">
                <a:latin typeface="Helvetica" charset="0"/>
                <a:ea typeface="Osaka" charset="0"/>
              </a:rPr>
              <a:t>Always</a:t>
            </a:r>
            <a:r>
              <a:rPr lang="en-US">
                <a:latin typeface="Helvetica" charset="0"/>
                <a:ea typeface="Osaka" charset="0"/>
              </a:rPr>
              <a:t> drape the client.</a:t>
            </a:r>
          </a:p>
        </p:txBody>
      </p:sp>
      <p:pic>
        <p:nvPicPr>
          <p:cNvPr id="35844" name="Content Placeholder 4" descr="woman on table.jpg"/>
          <p:cNvPicPr>
            <a:picLocks noGrp="1" noChangeAspect="1"/>
          </p:cNvPicPr>
          <p:nvPr>
            <p:ph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5672138" y="2286000"/>
            <a:ext cx="3471862" cy="4470400"/>
          </a:xfrm>
          <a:noFill/>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idx="4294967295"/>
          </p:nvPr>
        </p:nvSpPr>
        <p:spPr/>
        <p:txBody>
          <a:bodyPr lIns="0" rIns="0" bIns="0" anchor="b"/>
          <a:lstStyle/>
          <a:p>
            <a:pPr eaLnBrk="1" hangingPunct="1"/>
            <a:r>
              <a:rPr lang="en-US">
                <a:latin typeface="Helvetica" charset="0"/>
                <a:ea typeface="Osaka" charset="0"/>
              </a:rPr>
              <a:t>Unsafe Procedures</a:t>
            </a:r>
          </a:p>
        </p:txBody>
      </p:sp>
      <p:sp>
        <p:nvSpPr>
          <p:cNvPr id="36867" name="Content Placeholder 2"/>
          <p:cNvSpPr>
            <a:spLocks noGrp="1"/>
          </p:cNvSpPr>
          <p:nvPr>
            <p:ph sz="half" idx="4294967295"/>
          </p:nvPr>
        </p:nvSpPr>
        <p:spPr>
          <a:xfrm>
            <a:off x="457200" y="2176463"/>
            <a:ext cx="5562600" cy="5026025"/>
          </a:xfrm>
        </p:spPr>
        <p:txBody>
          <a:bodyPr/>
          <a:lstStyle/>
          <a:p>
            <a:pPr eaLnBrk="1" hangingPunct="1"/>
            <a:r>
              <a:rPr lang="en-US" dirty="0">
                <a:latin typeface="Helvetica" charset="0"/>
                <a:ea typeface="Osaka" charset="0"/>
              </a:rPr>
              <a:t>Do not practice outside of your scope.</a:t>
            </a:r>
          </a:p>
          <a:p>
            <a:pPr eaLnBrk="1" hangingPunct="1">
              <a:buFontTx/>
              <a:buNone/>
            </a:pPr>
            <a:endParaRPr lang="en-US" dirty="0">
              <a:latin typeface="Helvetica" charset="0"/>
              <a:ea typeface="Osaka" charset="0"/>
            </a:endParaRPr>
          </a:p>
          <a:p>
            <a:pPr eaLnBrk="1" hangingPunct="1"/>
            <a:r>
              <a:rPr lang="en-US" dirty="0">
                <a:latin typeface="Helvetica" charset="0"/>
                <a:ea typeface="Osaka" charset="0"/>
              </a:rPr>
              <a:t>Do </a:t>
            </a:r>
            <a:r>
              <a:rPr lang="en-US" dirty="0" smtClean="0">
                <a:latin typeface="Helvetica" charset="0"/>
                <a:ea typeface="Osaka" charset="0"/>
              </a:rPr>
              <a:t>not </a:t>
            </a:r>
            <a:r>
              <a:rPr lang="en-US" dirty="0">
                <a:latin typeface="Helvetica" charset="0"/>
                <a:ea typeface="Osaka" charset="0"/>
              </a:rPr>
              <a:t>use products unless you have received sufficient, formal training.</a:t>
            </a:r>
          </a:p>
          <a:p>
            <a:pPr eaLnBrk="1" hangingPunct="1">
              <a:buFontTx/>
              <a:buNone/>
            </a:pPr>
            <a:endParaRPr lang="en-US" dirty="0">
              <a:latin typeface="Helvetica" charset="0"/>
              <a:ea typeface="Osaka" charset="0"/>
            </a:endParaRPr>
          </a:p>
          <a:p>
            <a:pPr eaLnBrk="1" hangingPunct="1"/>
            <a:r>
              <a:rPr lang="en-US" dirty="0">
                <a:latin typeface="Helvetica" charset="0"/>
                <a:ea typeface="Osaka" charset="0"/>
              </a:rPr>
              <a:t>Don</a:t>
            </a:r>
            <a:r>
              <a:rPr lang="ja-JP" altLang="en-US" dirty="0">
                <a:latin typeface="Helvetica" charset="0"/>
                <a:ea typeface="Osaka" charset="0"/>
              </a:rPr>
              <a:t>’</a:t>
            </a:r>
            <a:r>
              <a:rPr lang="en-US" dirty="0">
                <a:latin typeface="Helvetica" charset="0"/>
                <a:ea typeface="Osaka" charset="0"/>
              </a:rPr>
              <a:t>t perform unproven or unorthodox treatments.</a:t>
            </a:r>
          </a:p>
          <a:p>
            <a:pPr eaLnBrk="1" hangingPunct="1">
              <a:buFontTx/>
              <a:buNone/>
            </a:pPr>
            <a:endParaRPr lang="en-US" dirty="0">
              <a:latin typeface="Helvetica" charset="0"/>
              <a:ea typeface="Osaka" charset="0"/>
            </a:endParaRPr>
          </a:p>
          <a:p>
            <a:pPr eaLnBrk="1" hangingPunct="1"/>
            <a:r>
              <a:rPr lang="en-US" dirty="0">
                <a:latin typeface="Helvetica" charset="0"/>
                <a:ea typeface="Osaka" charset="0"/>
              </a:rPr>
              <a:t>Never put the client at risk with an unsafe procedure.</a:t>
            </a:r>
          </a:p>
        </p:txBody>
      </p:sp>
      <p:pic>
        <p:nvPicPr>
          <p:cNvPr id="36868" name="Picture 6" descr="oilandrock"/>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35700" y="2332038"/>
            <a:ext cx="2916238"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p:txBody>
          <a:bodyPr lIns="0" rIns="0" bIns="0" anchor="b"/>
          <a:lstStyle/>
          <a:p>
            <a:pPr eaLnBrk="1" hangingPunct="1"/>
            <a:r>
              <a:rPr lang="en-US">
                <a:latin typeface="Helvetica" charset="0"/>
                <a:ea typeface="Osaka" charset="0"/>
              </a:rPr>
              <a:t>Use Caution When Applying Heat</a:t>
            </a:r>
          </a:p>
        </p:txBody>
      </p:sp>
      <p:sp>
        <p:nvSpPr>
          <p:cNvPr id="37891" name="Content Placeholder 2"/>
          <p:cNvSpPr>
            <a:spLocks noGrp="1"/>
          </p:cNvSpPr>
          <p:nvPr>
            <p:ph sz="half" idx="4294967295"/>
          </p:nvPr>
        </p:nvSpPr>
        <p:spPr>
          <a:xfrm>
            <a:off x="457200" y="2176463"/>
            <a:ext cx="4800600" cy="5026025"/>
          </a:xfrm>
        </p:spPr>
        <p:txBody>
          <a:bodyPr/>
          <a:lstStyle/>
          <a:p>
            <a:pPr eaLnBrk="1" hangingPunct="1"/>
            <a:r>
              <a:rPr lang="en-US">
                <a:latin typeface="Helvetica" charset="0"/>
                <a:ea typeface="Osaka" charset="0"/>
              </a:rPr>
              <a:t>Heat is the greatest source of risk.</a:t>
            </a:r>
          </a:p>
          <a:p>
            <a:pPr eaLnBrk="1" hangingPunct="1">
              <a:buFontTx/>
              <a:buNone/>
            </a:pPr>
            <a:endParaRPr lang="en-US">
              <a:latin typeface="Helvetica" charset="0"/>
              <a:ea typeface="Osaka" charset="0"/>
            </a:endParaRPr>
          </a:p>
          <a:p>
            <a:pPr eaLnBrk="1" hangingPunct="1"/>
            <a:r>
              <a:rPr lang="en-US">
                <a:latin typeface="Helvetica" charset="0"/>
                <a:ea typeface="Osaka" charset="0"/>
              </a:rPr>
              <a:t>Burns are very costly to treat.</a:t>
            </a:r>
          </a:p>
          <a:p>
            <a:pPr eaLnBrk="1" hangingPunct="1">
              <a:buFontTx/>
              <a:buNone/>
            </a:pPr>
            <a:endParaRPr lang="en-US">
              <a:latin typeface="Helvetica" charset="0"/>
              <a:ea typeface="Osaka" charset="0"/>
            </a:endParaRPr>
          </a:p>
          <a:p>
            <a:pPr eaLnBrk="1" hangingPunct="1"/>
            <a:r>
              <a:rPr lang="en-US">
                <a:latin typeface="Helvetica" charset="0"/>
                <a:ea typeface="Osaka" charset="0"/>
              </a:rPr>
              <a:t>Loss and injury lead to significant lawsuits.</a:t>
            </a:r>
          </a:p>
        </p:txBody>
      </p:sp>
      <p:pic>
        <p:nvPicPr>
          <p:cNvPr id="37892" name="Content Placeholder 4" descr="red pain.jpg"/>
          <p:cNvPicPr>
            <a:picLocks noGrp="1" noChangeAspect="1"/>
          </p:cNvPicPr>
          <p:nvPr>
            <p:ph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5529263" y="2362200"/>
            <a:ext cx="3614737" cy="3757613"/>
          </a:xfrm>
          <a:noFill/>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p:txBody>
          <a:bodyPr lIns="0" rIns="0" bIns="0" anchor="b"/>
          <a:lstStyle/>
          <a:p>
            <a:pPr eaLnBrk="1" hangingPunct="1"/>
            <a:r>
              <a:rPr lang="en-US">
                <a:latin typeface="Helvetica" charset="0"/>
                <a:ea typeface="Osaka" charset="0"/>
              </a:rPr>
              <a:t>Check Equipment Daily</a:t>
            </a:r>
          </a:p>
        </p:txBody>
      </p:sp>
      <p:sp>
        <p:nvSpPr>
          <p:cNvPr id="38915" name="Content Placeholder 2"/>
          <p:cNvSpPr>
            <a:spLocks noGrp="1"/>
          </p:cNvSpPr>
          <p:nvPr>
            <p:ph sz="half" idx="4294967295"/>
          </p:nvPr>
        </p:nvSpPr>
        <p:spPr>
          <a:xfrm>
            <a:off x="457200" y="2176463"/>
            <a:ext cx="5029200" cy="5026025"/>
          </a:xfrm>
        </p:spPr>
        <p:txBody>
          <a:bodyPr/>
          <a:lstStyle/>
          <a:p>
            <a:pPr eaLnBrk="1" hangingPunct="1"/>
            <a:r>
              <a:rPr lang="en-US">
                <a:latin typeface="Helvetica" charset="0"/>
                <a:ea typeface="Osaka" charset="0"/>
              </a:rPr>
              <a:t>Have a daily checklist to check all equipment.</a:t>
            </a:r>
          </a:p>
          <a:p>
            <a:pPr eaLnBrk="1" hangingPunct="1">
              <a:buFontTx/>
              <a:buNone/>
            </a:pPr>
            <a:endParaRPr lang="en-US">
              <a:latin typeface="Helvetica" charset="0"/>
              <a:ea typeface="Osaka" charset="0"/>
            </a:endParaRPr>
          </a:p>
          <a:p>
            <a:pPr eaLnBrk="1" hangingPunct="1"/>
            <a:r>
              <a:rPr lang="en-US">
                <a:latin typeface="Helvetica" charset="0"/>
                <a:ea typeface="Osaka" charset="0"/>
              </a:rPr>
              <a:t>Place your checklist in a folder.</a:t>
            </a:r>
          </a:p>
          <a:p>
            <a:pPr eaLnBrk="1" hangingPunct="1">
              <a:buFontTx/>
              <a:buNone/>
            </a:pPr>
            <a:endParaRPr lang="en-US">
              <a:latin typeface="Helvetica" charset="0"/>
              <a:ea typeface="Osaka" charset="0"/>
            </a:endParaRPr>
          </a:p>
          <a:p>
            <a:pPr eaLnBrk="1" hangingPunct="1"/>
            <a:r>
              <a:rPr lang="en-US">
                <a:latin typeface="Helvetica" charset="0"/>
                <a:ea typeface="Osaka" charset="0"/>
              </a:rPr>
              <a:t>Maintain for at least one year.</a:t>
            </a:r>
          </a:p>
          <a:p>
            <a:pPr eaLnBrk="1" hangingPunct="1">
              <a:buFontTx/>
              <a:buNone/>
            </a:pPr>
            <a:endParaRPr lang="en-US">
              <a:latin typeface="Helvetica" charset="0"/>
              <a:ea typeface="Osaka" charset="0"/>
            </a:endParaRPr>
          </a:p>
          <a:p>
            <a:pPr eaLnBrk="1" hangingPunct="1"/>
            <a:r>
              <a:rPr lang="en-US">
                <a:latin typeface="Helvetica" charset="0"/>
                <a:ea typeface="Osaka" charset="0"/>
              </a:rPr>
              <a:t>Documentation can help your defense if you have a claim from equipment failure.</a:t>
            </a:r>
          </a:p>
        </p:txBody>
      </p:sp>
      <p:pic>
        <p:nvPicPr>
          <p:cNvPr id="38916" name="Picture 5" descr="documentatio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10200" y="2286000"/>
            <a:ext cx="3733800"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p:txBody>
          <a:bodyPr lIns="0" rIns="0" bIns="0" anchor="b"/>
          <a:lstStyle/>
          <a:p>
            <a:pPr eaLnBrk="1" hangingPunct="1"/>
            <a:r>
              <a:rPr lang="en-US">
                <a:latin typeface="Helvetica" charset="0"/>
                <a:ea typeface="Osaka" charset="0"/>
              </a:rPr>
              <a:t>When in doubt…	</a:t>
            </a:r>
          </a:p>
        </p:txBody>
      </p:sp>
      <p:sp>
        <p:nvSpPr>
          <p:cNvPr id="39939" name="Content Placeholder 2"/>
          <p:cNvSpPr>
            <a:spLocks noGrp="1"/>
          </p:cNvSpPr>
          <p:nvPr>
            <p:ph idx="4294967295"/>
          </p:nvPr>
        </p:nvSpPr>
        <p:spPr/>
        <p:txBody>
          <a:bodyPr/>
          <a:lstStyle/>
          <a:p>
            <a:pPr eaLnBrk="1" hangingPunct="1"/>
            <a:endParaRPr lang="en-US">
              <a:latin typeface="Helvetica" charset="0"/>
              <a:ea typeface="Osaka" charset="0"/>
            </a:endParaRPr>
          </a:p>
          <a:p>
            <a:pPr eaLnBrk="1" hangingPunct="1"/>
            <a:endParaRPr lang="en-US">
              <a:latin typeface="Helvetica" charset="0"/>
              <a:ea typeface="Osaka" charset="0"/>
            </a:endParaRPr>
          </a:p>
          <a:p>
            <a:pPr eaLnBrk="1" hangingPunct="1"/>
            <a:endParaRPr lang="en-US">
              <a:latin typeface="Helvetica" charset="0"/>
              <a:ea typeface="Osaka" charset="0"/>
            </a:endParaRPr>
          </a:p>
          <a:p>
            <a:pPr eaLnBrk="1" hangingPunct="1">
              <a:buFontTx/>
              <a:buNone/>
            </a:pPr>
            <a:r>
              <a:rPr lang="en-US" sz="6000">
                <a:latin typeface="Helvetica" charset="0"/>
                <a:ea typeface="Osaka" charset="0"/>
              </a:rPr>
              <a:t>Refer Out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idx="4294967295"/>
          </p:nvPr>
        </p:nvSpPr>
        <p:spPr/>
        <p:txBody>
          <a:bodyPr lIns="0" rIns="0" bIns="0" anchor="b"/>
          <a:lstStyle/>
          <a:p>
            <a:pPr eaLnBrk="1" hangingPunct="1"/>
            <a:r>
              <a:rPr lang="en-US">
                <a:latin typeface="Helvetica" charset="0"/>
                <a:ea typeface="Osaka" charset="0"/>
              </a:rPr>
              <a:t>Discussion</a:t>
            </a:r>
          </a:p>
        </p:txBody>
      </p:sp>
      <p:sp>
        <p:nvSpPr>
          <p:cNvPr id="40963" name="Content Placeholder 2"/>
          <p:cNvSpPr>
            <a:spLocks noGrp="1"/>
          </p:cNvSpPr>
          <p:nvPr>
            <p:ph idx="4294967295"/>
          </p:nvPr>
        </p:nvSpPr>
        <p:spPr/>
        <p:txBody>
          <a:bodyPr/>
          <a:lstStyle/>
          <a:p>
            <a:pPr eaLnBrk="1" hangingPunct="1"/>
            <a:endParaRPr lang="en-US">
              <a:latin typeface="Helvetica" charset="0"/>
              <a:ea typeface="Osaka" charset="0"/>
            </a:endParaRPr>
          </a:p>
          <a:p>
            <a:pPr eaLnBrk="1" hangingPunct="1"/>
            <a:r>
              <a:rPr lang="en-US">
                <a:latin typeface="Helvetica" charset="0"/>
                <a:ea typeface="Osaka" charset="0"/>
              </a:rPr>
              <a:t>Why are problems not felt immediately?</a:t>
            </a:r>
          </a:p>
          <a:p>
            <a:pPr eaLnBrk="1" hangingPunct="1"/>
            <a:endParaRPr lang="en-US">
              <a:latin typeface="Helvetica" charset="0"/>
              <a:ea typeface="Osaka" charset="0"/>
            </a:endParaRPr>
          </a:p>
          <a:p>
            <a:pPr eaLnBrk="1" hangingPunct="1"/>
            <a:r>
              <a:rPr lang="en-US">
                <a:latin typeface="Helvetica" charset="0"/>
                <a:ea typeface="Osaka" charset="0"/>
              </a:rPr>
              <a:t>Why is developing a relationship with clients so important?</a:t>
            </a:r>
          </a:p>
          <a:p>
            <a:pPr eaLnBrk="1" hangingPunct="1"/>
            <a:endParaRPr lang="en-US">
              <a:latin typeface="Helvetica" charset="0"/>
              <a:ea typeface="Osaka" charset="0"/>
            </a:endParaRPr>
          </a:p>
          <a:p>
            <a:pPr eaLnBrk="1" hangingPunct="1"/>
            <a:endParaRPr lang="en-US">
              <a:latin typeface="Helvetica" charset="0"/>
              <a:ea typeface="Osaka"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lIns="0" rIns="0" bIns="0" anchor="b"/>
          <a:lstStyle/>
          <a:p>
            <a:pPr eaLnBrk="1" hangingPunct="1"/>
            <a:r>
              <a:rPr lang="en-US">
                <a:latin typeface="Helvetica" charset="0"/>
                <a:ea typeface="Osaka" charset="0"/>
              </a:rPr>
              <a:t>If an incident occurs: </a:t>
            </a:r>
          </a:p>
        </p:txBody>
      </p:sp>
      <p:sp>
        <p:nvSpPr>
          <p:cNvPr id="41987" name="Content Placeholder 2"/>
          <p:cNvSpPr>
            <a:spLocks noGrp="1"/>
          </p:cNvSpPr>
          <p:nvPr>
            <p:ph idx="4294967295"/>
          </p:nvPr>
        </p:nvSpPr>
        <p:spPr>
          <a:xfrm>
            <a:off x="685800" y="1812925"/>
            <a:ext cx="8001000" cy="5121275"/>
          </a:xfrm>
        </p:spPr>
        <p:txBody>
          <a:bodyPr/>
          <a:lstStyle/>
          <a:p>
            <a:pPr marL="514350" indent="-514350" eaLnBrk="1" hangingPunct="1">
              <a:buFont typeface="Calibri" charset="0"/>
              <a:buAutoNum type="arabicPeriod"/>
            </a:pPr>
            <a:r>
              <a:rPr lang="en-US">
                <a:latin typeface="Helvetica" charset="0"/>
                <a:ea typeface="Osaka" charset="0"/>
              </a:rPr>
              <a:t>Assess injuries. Obtain medical help; seek treatment immediately.</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Don</a:t>
            </a:r>
            <a:r>
              <a:rPr lang="ja-JP" altLang="en-US">
                <a:latin typeface="Helvetica" charset="0"/>
                <a:ea typeface="Osaka" charset="0"/>
              </a:rPr>
              <a:t>’</a:t>
            </a:r>
            <a:r>
              <a:rPr lang="en-US">
                <a:latin typeface="Helvetica" charset="0"/>
                <a:ea typeface="Osaka" charset="0"/>
              </a:rPr>
              <a:t>t get defensive or hostile; don</a:t>
            </a:r>
            <a:r>
              <a:rPr lang="ja-JP" altLang="en-US">
                <a:latin typeface="Helvetica" charset="0"/>
                <a:ea typeface="Osaka" charset="0"/>
              </a:rPr>
              <a:t>’</a:t>
            </a:r>
            <a:r>
              <a:rPr lang="en-US">
                <a:latin typeface="Helvetica" charset="0"/>
                <a:ea typeface="Osaka" charset="0"/>
              </a:rPr>
              <a:t>t admit fault.</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Take photos, if possible. Write a detailed account of actions and conversations.</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Contact your insurance carrier immediately.</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Know what your carrier suggests before an incident happens.</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idx="4294967295"/>
          </p:nvPr>
        </p:nvSpPr>
        <p:spPr/>
        <p:txBody>
          <a:bodyPr lIns="0" rIns="0" bIns="0" anchor="b"/>
          <a:lstStyle/>
          <a:p>
            <a:pPr eaLnBrk="1" hangingPunct="1"/>
            <a:r>
              <a:rPr lang="en-US">
                <a:latin typeface="Helvetica" charset="0"/>
                <a:ea typeface="Osaka" charset="0"/>
              </a:rPr>
              <a:t>Case Studies</a:t>
            </a:r>
          </a:p>
        </p:txBody>
      </p:sp>
      <p:sp>
        <p:nvSpPr>
          <p:cNvPr id="1028" name="Content Placeholder 2"/>
          <p:cNvSpPr>
            <a:spLocks noGrp="1"/>
          </p:cNvSpPr>
          <p:nvPr>
            <p:ph sz="half" idx="4294967295"/>
          </p:nvPr>
        </p:nvSpPr>
        <p:spPr>
          <a:xfrm>
            <a:off x="457200" y="1828800"/>
            <a:ext cx="4343400" cy="5026025"/>
          </a:xfrm>
        </p:spPr>
        <p:txBody>
          <a:bodyPr/>
          <a:lstStyle/>
          <a:p>
            <a:pPr marL="514350" indent="-514350" eaLnBrk="1" hangingPunct="1">
              <a:buFont typeface="Calibri" charset="0"/>
              <a:buAutoNum type="arabicPeriod"/>
            </a:pPr>
            <a:r>
              <a:rPr lang="en-US">
                <a:latin typeface="Helvetica" charset="0"/>
                <a:ea typeface="Osaka" charset="0"/>
              </a:rPr>
              <a:t>What type of liability is this situation?</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How could this situation have been prevented?</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What immediate action should the esthetician take?</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Complete the sample incident report.</a:t>
            </a:r>
          </a:p>
        </p:txBody>
      </p:sp>
      <p:graphicFrame>
        <p:nvGraphicFramePr>
          <p:cNvPr id="1026" name="Object 5"/>
          <p:cNvGraphicFramePr>
            <a:graphicFrameLocks noChangeAspect="1"/>
          </p:cNvGraphicFramePr>
          <p:nvPr/>
        </p:nvGraphicFramePr>
        <p:xfrm>
          <a:off x="5078413" y="1828800"/>
          <a:ext cx="4065587" cy="5257800"/>
        </p:xfrm>
        <a:graphic>
          <a:graphicData uri="http://schemas.openxmlformats.org/presentationml/2006/ole">
            <mc:AlternateContent xmlns:mc="http://schemas.openxmlformats.org/markup-compatibility/2006">
              <mc:Choice xmlns:v="urn:schemas-microsoft-com:vml" Requires="v">
                <p:oleObj spid="_x0000_s1030" name="Acrobat Document" r:id="rId4" imgW="5830114" imgH="7542857" progId="AcroExch.Document.7">
                  <p:embed/>
                </p:oleObj>
              </mc:Choice>
              <mc:Fallback>
                <p:oleObj name="Acrobat Document" r:id="rId4" imgW="5830114" imgH="7542857" progId="AcroExch.Document.7">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8413" y="1828800"/>
                        <a:ext cx="4065587"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idx="4294967295"/>
          </p:nvPr>
        </p:nvSpPr>
        <p:spPr>
          <a:xfrm>
            <a:off x="685800" y="835025"/>
            <a:ext cx="7772400" cy="460375"/>
          </a:xfrm>
        </p:spPr>
        <p:txBody>
          <a:bodyPr lIns="0" rIns="0" bIns="0" anchor="b"/>
          <a:lstStyle/>
          <a:p>
            <a:pPr eaLnBrk="1" hangingPunct="1"/>
            <a:r>
              <a:rPr lang="en-US">
                <a:latin typeface="Helvetica" charset="0"/>
                <a:ea typeface="Osaka" charset="0"/>
              </a:rPr>
              <a:t>Session Objectives</a:t>
            </a:r>
          </a:p>
        </p:txBody>
      </p:sp>
      <p:sp>
        <p:nvSpPr>
          <p:cNvPr id="16387" name="Content Placeholder 5"/>
          <p:cNvSpPr>
            <a:spLocks noGrp="1"/>
          </p:cNvSpPr>
          <p:nvPr>
            <p:ph idx="4294967295"/>
          </p:nvPr>
        </p:nvSpPr>
        <p:spPr/>
        <p:txBody>
          <a:bodyPr/>
          <a:lstStyle/>
          <a:p>
            <a:pPr marL="514350" indent="-514350" eaLnBrk="1" hangingPunct="1">
              <a:buFont typeface="Calibri" charset="0"/>
              <a:buAutoNum type="arabicPeriod"/>
            </a:pPr>
            <a:r>
              <a:rPr lang="en-US">
                <a:latin typeface="Helvetica" charset="0"/>
                <a:ea typeface="Osaka" charset="0"/>
              </a:rPr>
              <a:t>Appreciate the need to protect yourself by obtaining liability insurance.</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Contrast 4 different types of liability insurance.</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Summarize why practitioners need liability insurance.</a:t>
            </a:r>
          </a:p>
          <a:p>
            <a:pPr marL="514350" indent="-514350" eaLnBrk="1" hangingPunct="1">
              <a:buFont typeface="Calibri" charset="0"/>
              <a:buAutoNum type="arabicPeriod"/>
            </a:pPr>
            <a:endParaRPr lang="en-US">
              <a:latin typeface="Helvetica" charset="0"/>
              <a:ea typeface="Osaka" charset="0"/>
            </a:endParaRPr>
          </a:p>
          <a:p>
            <a:pPr marL="514350" indent="-514350" eaLnBrk="1" hangingPunct="1">
              <a:buFont typeface="Calibri" charset="0"/>
              <a:buAutoNum type="arabicPeriod"/>
            </a:pPr>
            <a:r>
              <a:rPr lang="en-US">
                <a:latin typeface="Helvetica" charset="0"/>
                <a:ea typeface="Osaka" charset="0"/>
              </a:rPr>
              <a:t>Describe the types of claims typically made against estheticians.</a:t>
            </a:r>
          </a:p>
          <a:p>
            <a:pPr marL="514350" indent="-514350" eaLnBrk="1" hangingPunct="1">
              <a:buFontTx/>
              <a:buNone/>
            </a:pPr>
            <a:endParaRPr lang="en-US">
              <a:latin typeface="Helvetica" charset="0"/>
              <a:ea typeface="Osaka"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Content Placeholder 4" descr="logo.gif"/>
          <p:cNvPicPr>
            <a:picLocks noGrp="1" noChangeAspect="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1851025" y="4319588"/>
            <a:ext cx="11113" cy="12700"/>
          </a:xfrm>
        </p:spPr>
      </p:pic>
      <p:sp>
        <p:nvSpPr>
          <p:cNvPr id="43011" name="Content Placeholder 3"/>
          <p:cNvSpPr>
            <a:spLocks noGrp="1"/>
          </p:cNvSpPr>
          <p:nvPr>
            <p:ph sz="half" idx="4294967295"/>
          </p:nvPr>
        </p:nvSpPr>
        <p:spPr>
          <a:xfrm>
            <a:off x="685800" y="1900238"/>
            <a:ext cx="7772400" cy="5354637"/>
          </a:xfrm>
        </p:spPr>
        <p:txBody>
          <a:bodyPr/>
          <a:lstStyle/>
          <a:p>
            <a:pPr eaLnBrk="1" hangingPunct="1">
              <a:buFontTx/>
              <a:buNone/>
            </a:pPr>
            <a:r>
              <a:rPr lang="en-US">
                <a:latin typeface="Helvetica" charset="0"/>
                <a:ea typeface="Osaka" charset="0"/>
              </a:rPr>
              <a:t>    </a:t>
            </a:r>
          </a:p>
          <a:p>
            <a:pPr algn="r" eaLnBrk="1" hangingPunct="1">
              <a:buFontTx/>
              <a:buNone/>
            </a:pPr>
            <a:r>
              <a:rPr lang="en-US" sz="4000" b="1">
                <a:latin typeface="Helvetica" charset="0"/>
                <a:ea typeface="Osaka" charset="0"/>
              </a:rPr>
              <a:t>Liability and Risk Reduction</a:t>
            </a:r>
            <a:r>
              <a:rPr lang="en-US" sz="3600" b="1">
                <a:latin typeface="Helvetica" charset="0"/>
                <a:ea typeface="Osaka" charset="0"/>
              </a:rPr>
              <a:t> </a:t>
            </a:r>
            <a:endParaRPr lang="en-US" b="1">
              <a:latin typeface="Helvetica" charset="0"/>
              <a:ea typeface="Osaka" charset="0"/>
            </a:endParaRPr>
          </a:p>
          <a:p>
            <a:pPr algn="r" eaLnBrk="1" hangingPunct="1">
              <a:buFontTx/>
              <a:buNone/>
            </a:pPr>
            <a:r>
              <a:rPr lang="en-US" b="1">
                <a:latin typeface="Helvetica" charset="0"/>
                <a:ea typeface="Osaka" charset="0"/>
              </a:rPr>
              <a:t>A Guide For Estheticians</a:t>
            </a:r>
            <a:endParaRPr lang="en-US" sz="2000" b="1">
              <a:latin typeface="Helvetica" charset="0"/>
              <a:ea typeface="Osaka" charset="0"/>
            </a:endParaRPr>
          </a:p>
          <a:p>
            <a:pPr algn="r" eaLnBrk="1" hangingPunct="1">
              <a:buFontTx/>
              <a:buNone/>
            </a:pPr>
            <a:r>
              <a:rPr lang="en-US" sz="1400">
                <a:latin typeface="Helvetica" charset="0"/>
                <a:ea typeface="Osaka" charset="0"/>
              </a:rPr>
              <a:t>©2008. All rights reserved</a:t>
            </a:r>
            <a:r>
              <a:rPr lang="en-US" sz="1600">
                <a:latin typeface="Helvetica" charset="0"/>
                <a:ea typeface="Osaka" charset="0"/>
              </a:rPr>
              <a:t>.</a:t>
            </a:r>
          </a:p>
          <a:p>
            <a:pPr eaLnBrk="1" hangingPunct="1">
              <a:buFontTx/>
              <a:buNone/>
            </a:pPr>
            <a:endParaRPr lang="en-US" sz="1600">
              <a:latin typeface="Helvetica" charset="0"/>
              <a:ea typeface="Osaka" charset="0"/>
            </a:endParaRPr>
          </a:p>
          <a:p>
            <a:pPr eaLnBrk="1" hangingPunct="1">
              <a:buFontTx/>
              <a:buNone/>
            </a:pPr>
            <a:endParaRPr lang="en-US" sz="1600">
              <a:latin typeface="Helvetica" charset="0"/>
              <a:ea typeface="Osaka" charset="0"/>
            </a:endParaRPr>
          </a:p>
          <a:p>
            <a:pPr eaLnBrk="1" hangingPunct="1">
              <a:buFontTx/>
              <a:buNone/>
            </a:pPr>
            <a:endParaRPr lang="en-US" sz="1600" b="1">
              <a:latin typeface="Helvetica" charset="0"/>
              <a:ea typeface="Osaka" charset="0"/>
            </a:endParaRPr>
          </a:p>
          <a:p>
            <a:pPr eaLnBrk="1" hangingPunct="1">
              <a:buFontTx/>
              <a:buNone/>
            </a:pPr>
            <a:r>
              <a:rPr lang="en-US" sz="2000" b="1">
                <a:latin typeface="Helvetica" charset="0"/>
                <a:ea typeface="Osaka" charset="0"/>
              </a:rPr>
              <a:t>Developed and Sponsored by </a:t>
            </a:r>
          </a:p>
          <a:p>
            <a:pPr eaLnBrk="1" hangingPunct="1">
              <a:buFontTx/>
              <a:buNone/>
            </a:pPr>
            <a:r>
              <a:rPr lang="en-US" sz="2000" b="1">
                <a:latin typeface="Helvetica" charset="0"/>
                <a:ea typeface="Osaka" charset="0"/>
              </a:rPr>
              <a:t>Associated Skin Care Professionals</a:t>
            </a:r>
          </a:p>
          <a:p>
            <a:pPr eaLnBrk="1" hangingPunct="1">
              <a:buFontTx/>
              <a:buNone/>
            </a:pPr>
            <a:r>
              <a:rPr lang="en-US" sz="2000" b="1">
                <a:latin typeface="Helvetica" charset="0"/>
                <a:ea typeface="Osaka" charset="0"/>
              </a:rPr>
              <a:t>800-789-0411</a:t>
            </a:r>
          </a:p>
          <a:p>
            <a:pPr eaLnBrk="1" hangingPunct="1">
              <a:buFontTx/>
              <a:buNone/>
            </a:pPr>
            <a:r>
              <a:rPr lang="en-US" sz="2000" b="1">
                <a:latin typeface="Helvetica" charset="0"/>
                <a:ea typeface="Osaka" charset="0"/>
              </a:rPr>
              <a:t>www.ascpskincare.com</a:t>
            </a:r>
          </a:p>
          <a:p>
            <a:pPr eaLnBrk="1" hangingPunct="1">
              <a:buFontTx/>
              <a:buNone/>
            </a:pPr>
            <a:r>
              <a:rPr lang="en-US" sz="2000" b="1">
                <a:latin typeface="Helvetica" charset="0"/>
                <a:ea typeface="Osaka" charset="0"/>
              </a:rPr>
              <a:t>getconnected@ascpskincare.com</a:t>
            </a:r>
          </a:p>
          <a:p>
            <a:pPr eaLnBrk="1" hangingPunct="1">
              <a:buFontTx/>
              <a:buNone/>
            </a:pPr>
            <a:endParaRPr lang="en-US" b="1">
              <a:latin typeface="Helvetica" charset="0"/>
              <a:ea typeface="Osaka" charset="0"/>
            </a:endParaRPr>
          </a:p>
        </p:txBody>
      </p:sp>
      <p:pic>
        <p:nvPicPr>
          <p:cNvPr id="43012" name="Picture 17" descr="ASCP_logo_Large"/>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72000" y="990600"/>
            <a:ext cx="381000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685800" y="835025"/>
            <a:ext cx="7772400" cy="517525"/>
          </a:xfrm>
        </p:spPr>
        <p:txBody>
          <a:bodyPr lIns="0" rIns="0" bIns="0" anchor="b"/>
          <a:lstStyle/>
          <a:p>
            <a:pPr eaLnBrk="1" hangingPunct="1"/>
            <a:r>
              <a:rPr lang="en-US">
                <a:latin typeface="Helvetica" charset="0"/>
                <a:ea typeface="Osaka" charset="0"/>
              </a:rPr>
              <a:t>Case Studies</a:t>
            </a:r>
          </a:p>
        </p:txBody>
      </p:sp>
      <p:sp>
        <p:nvSpPr>
          <p:cNvPr id="17411" name="Content Placeholder 2"/>
          <p:cNvSpPr>
            <a:spLocks noGrp="1"/>
          </p:cNvSpPr>
          <p:nvPr>
            <p:ph sz="half" idx="4294967295"/>
          </p:nvPr>
        </p:nvSpPr>
        <p:spPr>
          <a:xfrm>
            <a:off x="457200" y="2176463"/>
            <a:ext cx="4876800" cy="5026025"/>
          </a:xfrm>
        </p:spPr>
        <p:txBody>
          <a:bodyPr/>
          <a:lstStyle/>
          <a:p>
            <a:pPr eaLnBrk="1" hangingPunct="1"/>
            <a:r>
              <a:rPr lang="en-US">
                <a:latin typeface="Helvetica" charset="0"/>
                <a:ea typeface="Osaka" charset="0"/>
              </a:rPr>
              <a:t>Instrument dropped on a client</a:t>
            </a:r>
          </a:p>
          <a:p>
            <a:pPr eaLnBrk="1" hangingPunct="1"/>
            <a:endParaRPr lang="en-US">
              <a:latin typeface="Helvetica" charset="0"/>
              <a:ea typeface="Osaka" charset="0"/>
            </a:endParaRPr>
          </a:p>
          <a:p>
            <a:pPr eaLnBrk="1" hangingPunct="1"/>
            <a:r>
              <a:rPr lang="en-US">
                <a:latin typeface="Helvetica" charset="0"/>
                <a:ea typeface="Osaka" charset="0"/>
              </a:rPr>
              <a:t>Disfigurement</a:t>
            </a:r>
          </a:p>
          <a:p>
            <a:pPr eaLnBrk="1" hangingPunct="1"/>
            <a:endParaRPr lang="en-US">
              <a:latin typeface="Helvetica" charset="0"/>
              <a:ea typeface="Osaka" charset="0"/>
            </a:endParaRPr>
          </a:p>
          <a:p>
            <a:pPr eaLnBrk="1" hangingPunct="1"/>
            <a:r>
              <a:rPr lang="en-US">
                <a:latin typeface="Helvetica" charset="0"/>
                <a:ea typeface="Osaka" charset="0"/>
              </a:rPr>
              <a:t>Equipment collapse</a:t>
            </a:r>
          </a:p>
        </p:txBody>
      </p:sp>
      <p:pic>
        <p:nvPicPr>
          <p:cNvPr id="17412" name="Content Placeholder 4" descr="fall2.jpg"/>
          <p:cNvPicPr>
            <a:picLocks noGrp="1"/>
          </p:cNvPicPr>
          <p:nvPr>
            <p:ph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5181600" y="2667000"/>
            <a:ext cx="3962400" cy="3124200"/>
          </a:xfr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p:txBody>
          <a:bodyPr lIns="0" rIns="0" bIns="0" anchor="b"/>
          <a:lstStyle/>
          <a:p>
            <a:pPr eaLnBrk="1" hangingPunct="1"/>
            <a:r>
              <a:rPr lang="en-US">
                <a:latin typeface="Helvetica" charset="0"/>
                <a:ea typeface="Osaka" charset="0"/>
              </a:rPr>
              <a:t>Types of Liability Insurance</a:t>
            </a:r>
          </a:p>
        </p:txBody>
      </p:sp>
      <p:sp>
        <p:nvSpPr>
          <p:cNvPr id="18435" name="Content Placeholder 2"/>
          <p:cNvSpPr>
            <a:spLocks noGrp="1"/>
          </p:cNvSpPr>
          <p:nvPr>
            <p:ph idx="4294967295"/>
          </p:nvPr>
        </p:nvSpPr>
        <p:spPr/>
        <p:txBody>
          <a:bodyPr/>
          <a:lstStyle/>
          <a:p>
            <a:pPr marL="457200" indent="-457200" eaLnBrk="1" hangingPunct="1"/>
            <a:endParaRPr lang="en-US">
              <a:latin typeface="Helvetica" charset="0"/>
              <a:ea typeface="Osaka" charset="0"/>
            </a:endParaRPr>
          </a:p>
          <a:p>
            <a:pPr marL="457200" indent="-457200" eaLnBrk="1" hangingPunct="1">
              <a:buFont typeface="Calibri" charset="0"/>
              <a:buAutoNum type="arabicPeriod"/>
            </a:pPr>
            <a:r>
              <a:rPr lang="en-US">
                <a:latin typeface="Helvetica" charset="0"/>
                <a:ea typeface="Osaka" charset="0"/>
              </a:rPr>
              <a:t> General</a:t>
            </a:r>
          </a:p>
          <a:p>
            <a:pPr marL="457200" indent="-457200" eaLnBrk="1" hangingPunct="1">
              <a:buFont typeface="Calibri" charset="0"/>
              <a:buAutoNum type="arabicPeriod"/>
            </a:pPr>
            <a:endParaRPr lang="en-US">
              <a:latin typeface="Helvetica" charset="0"/>
              <a:ea typeface="Osaka" charset="0"/>
            </a:endParaRPr>
          </a:p>
          <a:p>
            <a:pPr marL="457200" indent="-457200" eaLnBrk="1" hangingPunct="1">
              <a:buFont typeface="Calibri" charset="0"/>
              <a:buAutoNum type="arabicPeriod"/>
            </a:pPr>
            <a:r>
              <a:rPr lang="en-US">
                <a:latin typeface="Helvetica" charset="0"/>
                <a:ea typeface="Osaka" charset="0"/>
              </a:rPr>
              <a:t> Professional</a:t>
            </a:r>
          </a:p>
          <a:p>
            <a:pPr marL="457200" indent="-457200" eaLnBrk="1" hangingPunct="1">
              <a:buFont typeface="Calibri" charset="0"/>
              <a:buAutoNum type="arabicPeriod"/>
            </a:pPr>
            <a:endParaRPr lang="en-US">
              <a:latin typeface="Helvetica" charset="0"/>
              <a:ea typeface="Osaka" charset="0"/>
            </a:endParaRPr>
          </a:p>
          <a:p>
            <a:pPr marL="457200" indent="-457200" eaLnBrk="1" hangingPunct="1">
              <a:buFont typeface="Calibri" charset="0"/>
              <a:buAutoNum type="arabicPeriod"/>
            </a:pPr>
            <a:r>
              <a:rPr lang="en-US">
                <a:latin typeface="Helvetica" charset="0"/>
                <a:ea typeface="Osaka" charset="0"/>
              </a:rPr>
              <a:t> Product</a:t>
            </a:r>
          </a:p>
          <a:p>
            <a:pPr marL="457200" indent="-457200" eaLnBrk="1" hangingPunct="1">
              <a:buFont typeface="Calibri" charset="0"/>
              <a:buAutoNum type="arabicPeriod"/>
            </a:pPr>
            <a:endParaRPr lang="en-US">
              <a:latin typeface="Helvetica" charset="0"/>
              <a:ea typeface="Osaka" charset="0"/>
            </a:endParaRPr>
          </a:p>
          <a:p>
            <a:pPr marL="457200" indent="-457200" eaLnBrk="1" hangingPunct="1">
              <a:buFont typeface="Calibri" charset="0"/>
              <a:buAutoNum type="arabicPeriod"/>
            </a:pPr>
            <a:r>
              <a:rPr lang="en-US">
                <a:latin typeface="Helvetica" charset="0"/>
                <a:ea typeface="Osaka" charset="0"/>
              </a:rPr>
              <a:t> Claims Made vs. Occurrence Form</a:t>
            </a:r>
            <a:endParaRPr lang="en-US" sz="3600">
              <a:latin typeface="Helvetica" charset="0"/>
              <a:ea typeface="Osaka"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lIns="0" rIns="0" bIns="0" anchor="b"/>
          <a:lstStyle/>
          <a:p>
            <a:pPr eaLnBrk="1" hangingPunct="1"/>
            <a:r>
              <a:rPr lang="en-US">
                <a:latin typeface="Helvetica" charset="0"/>
                <a:ea typeface="Osaka" charset="0"/>
              </a:rPr>
              <a:t>Additional Concerns</a:t>
            </a:r>
          </a:p>
        </p:txBody>
      </p:sp>
      <p:sp>
        <p:nvSpPr>
          <p:cNvPr id="19459" name="Content Placeholder 2"/>
          <p:cNvSpPr>
            <a:spLocks noGrp="1"/>
          </p:cNvSpPr>
          <p:nvPr>
            <p:ph idx="4294967295"/>
          </p:nvPr>
        </p:nvSpPr>
        <p:spPr>
          <a:xfrm>
            <a:off x="457200" y="2332038"/>
            <a:ext cx="8229600" cy="4973637"/>
          </a:xfrm>
        </p:spPr>
        <p:txBody>
          <a:bodyPr/>
          <a:lstStyle/>
          <a:p>
            <a:pPr eaLnBrk="1" hangingPunct="1"/>
            <a:r>
              <a:rPr lang="en-US">
                <a:latin typeface="Helvetica" charset="0"/>
                <a:ea typeface="Osaka" charset="0"/>
              </a:rPr>
              <a:t>Additional Insured Endorsement (AIE)</a:t>
            </a:r>
          </a:p>
          <a:p>
            <a:pPr eaLnBrk="1" hangingPunct="1"/>
            <a:endParaRPr lang="en-US">
              <a:latin typeface="Helvetica" charset="0"/>
              <a:ea typeface="Osaka" charset="0"/>
            </a:endParaRPr>
          </a:p>
          <a:p>
            <a:pPr eaLnBrk="1" hangingPunct="1"/>
            <a:r>
              <a:rPr lang="en-US">
                <a:latin typeface="Helvetica" charset="0"/>
                <a:ea typeface="Osaka" charset="0"/>
              </a:rPr>
              <a:t>Requiring insurance of others</a:t>
            </a:r>
          </a:p>
          <a:p>
            <a:pPr eaLnBrk="1" hangingPunct="1"/>
            <a:endParaRPr lang="en-US">
              <a:latin typeface="Helvetica" charset="0"/>
              <a:ea typeface="Osaka" charset="0"/>
            </a:endParaRPr>
          </a:p>
          <a:p>
            <a:pPr eaLnBrk="1" hangingPunct="1"/>
            <a:r>
              <a:rPr lang="en-US">
                <a:latin typeface="Helvetica" charset="0"/>
                <a:ea typeface="Osaka" charset="0"/>
              </a:rPr>
              <a:t>Where to obtain liability insurance</a:t>
            </a:r>
          </a:p>
        </p:txBody>
      </p:sp>
      <p:grpSp>
        <p:nvGrpSpPr>
          <p:cNvPr id="19460" name="Group 9"/>
          <p:cNvGrpSpPr>
            <a:grpSpLocks/>
          </p:cNvGrpSpPr>
          <p:nvPr/>
        </p:nvGrpSpPr>
        <p:grpSpPr bwMode="auto">
          <a:xfrm>
            <a:off x="3441700" y="5181600"/>
            <a:ext cx="5702300" cy="1600200"/>
            <a:chOff x="1824" y="3264"/>
            <a:chExt cx="3592" cy="1008"/>
          </a:xfrm>
        </p:grpSpPr>
        <p:pic>
          <p:nvPicPr>
            <p:cNvPr id="19461" name="Picture 6" descr="wet floor.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880" y="3264"/>
              <a:ext cx="845"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7" descr="spill.jpg"/>
            <p:cNvPicPr>
              <a:picLocks noChangeAspect="1"/>
            </p:cNvPicPr>
            <p:nvPr/>
          </p:nvPicPr>
          <p:blipFill>
            <a:blip r:embed="rId4" cstate="email">
              <a:lum bright="8000"/>
              <a:extLst>
                <a:ext uri="{28A0092B-C50C-407E-A947-70E740481C1C}">
                  <a14:useLocalDpi xmlns:a14="http://schemas.microsoft.com/office/drawing/2010/main" val="0"/>
                </a:ext>
              </a:extLst>
            </a:blip>
            <a:srcRect b="9259"/>
            <a:stretch>
              <a:fillRect/>
            </a:stretch>
          </p:blipFill>
          <p:spPr bwMode="auto">
            <a:xfrm>
              <a:off x="3696" y="3264"/>
              <a:ext cx="1720"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8" descr="broken foot.jpg"/>
            <p:cNvPicPr>
              <a:picLocks/>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824" y="3264"/>
              <a:ext cx="1056"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lIns="0" rIns="0" bIns="0" anchor="b"/>
          <a:lstStyle/>
          <a:p>
            <a:pPr eaLnBrk="1" hangingPunct="1"/>
            <a:r>
              <a:rPr lang="en-US">
                <a:latin typeface="Helvetica" charset="0"/>
                <a:ea typeface="Osaka" charset="0"/>
              </a:rPr>
              <a:t>Discussion</a:t>
            </a:r>
          </a:p>
        </p:txBody>
      </p:sp>
      <p:sp>
        <p:nvSpPr>
          <p:cNvPr id="20483" name="Content Placeholder 2"/>
          <p:cNvSpPr>
            <a:spLocks noGrp="1"/>
          </p:cNvSpPr>
          <p:nvPr>
            <p:ph sz="half" idx="4294967295"/>
          </p:nvPr>
        </p:nvSpPr>
        <p:spPr>
          <a:xfrm>
            <a:off x="457200" y="2176463"/>
            <a:ext cx="6400800" cy="5026025"/>
          </a:xfrm>
        </p:spPr>
        <p:txBody>
          <a:bodyPr/>
          <a:lstStyle/>
          <a:p>
            <a:pPr eaLnBrk="1" hangingPunct="1"/>
            <a:r>
              <a:rPr lang="en-US">
                <a:latin typeface="Helvetica" charset="0"/>
                <a:ea typeface="Osaka" charset="0"/>
              </a:rPr>
              <a:t>How much coverage should a practitioner have?</a:t>
            </a:r>
          </a:p>
          <a:p>
            <a:pPr eaLnBrk="1" hangingPunct="1"/>
            <a:endParaRPr lang="en-US">
              <a:latin typeface="Helvetica" charset="0"/>
              <a:ea typeface="Osaka" charset="0"/>
            </a:endParaRPr>
          </a:p>
          <a:p>
            <a:pPr eaLnBrk="1" hangingPunct="1"/>
            <a:r>
              <a:rPr lang="en-US">
                <a:latin typeface="Helvetica" charset="0"/>
                <a:ea typeface="Osaka" charset="0"/>
              </a:rPr>
              <a:t>Why so much?</a:t>
            </a:r>
          </a:p>
          <a:p>
            <a:pPr eaLnBrk="1" hangingPunct="1"/>
            <a:endParaRPr lang="en-US">
              <a:latin typeface="Helvetica" charset="0"/>
              <a:ea typeface="Osaka" charset="0"/>
            </a:endParaRPr>
          </a:p>
          <a:p>
            <a:pPr eaLnBrk="1" hangingPunct="1"/>
            <a:r>
              <a:rPr lang="en-US">
                <a:latin typeface="Helvetica" charset="0"/>
                <a:ea typeface="Osaka" charset="0"/>
              </a:rPr>
              <a:t>What if you are a homeowner, property owner, or are perceived as having deep pockets?</a:t>
            </a:r>
          </a:p>
        </p:txBody>
      </p:sp>
      <p:pic>
        <p:nvPicPr>
          <p:cNvPr id="20484" name="Content Placeholder 4" descr="house in hand.jpg"/>
          <p:cNvPicPr>
            <a:picLocks noGrp="1" noChangeAspect="1"/>
          </p:cNvPicPr>
          <p:nvPr>
            <p:ph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6886575" y="3733800"/>
            <a:ext cx="2257425" cy="1666875"/>
          </a:xfrm>
        </p:spPr>
      </p:pic>
      <p:pic>
        <p:nvPicPr>
          <p:cNvPr id="20485" name="Picture 5" descr="money.jpg"/>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886575" y="2179638"/>
            <a:ext cx="2257425" cy="159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p:txBody>
          <a:bodyPr lIns="0" rIns="0" bIns="0" anchor="b"/>
          <a:lstStyle/>
          <a:p>
            <a:pPr eaLnBrk="1" hangingPunct="1"/>
            <a:r>
              <a:rPr lang="en-US">
                <a:latin typeface="Helvetica" charset="0"/>
                <a:ea typeface="Osaka" charset="0"/>
              </a:rPr>
              <a:t>Negligence</a:t>
            </a:r>
          </a:p>
        </p:txBody>
      </p:sp>
      <p:sp>
        <p:nvSpPr>
          <p:cNvPr id="21507" name="Content Placeholder 2"/>
          <p:cNvSpPr>
            <a:spLocks noGrp="1"/>
          </p:cNvSpPr>
          <p:nvPr>
            <p:ph sz="half" idx="4294967295"/>
          </p:nvPr>
        </p:nvSpPr>
        <p:spPr>
          <a:xfrm>
            <a:off x="457200" y="2332038"/>
            <a:ext cx="6400800" cy="4870450"/>
          </a:xfrm>
        </p:spPr>
        <p:txBody>
          <a:bodyPr/>
          <a:lstStyle/>
          <a:p>
            <a:pPr eaLnBrk="1" hangingPunct="1"/>
            <a:r>
              <a:rPr lang="en-US">
                <a:latin typeface="Helvetica" charset="0"/>
                <a:ea typeface="Osaka" charset="0"/>
              </a:rPr>
              <a:t>Define liability risk exposure or occurrence.</a:t>
            </a:r>
          </a:p>
          <a:p>
            <a:pPr eaLnBrk="1" hangingPunct="1"/>
            <a:endParaRPr lang="en-US">
              <a:latin typeface="Helvetica" charset="0"/>
              <a:ea typeface="Osaka" charset="0"/>
            </a:endParaRPr>
          </a:p>
          <a:p>
            <a:pPr eaLnBrk="1" hangingPunct="1"/>
            <a:r>
              <a:rPr lang="en-US">
                <a:latin typeface="Helvetica" charset="0"/>
                <a:ea typeface="Osaka" charset="0"/>
              </a:rPr>
              <a:t>Who can get sued?</a:t>
            </a:r>
          </a:p>
          <a:p>
            <a:pPr eaLnBrk="1" hangingPunct="1"/>
            <a:endParaRPr lang="en-US">
              <a:latin typeface="Helvetica" charset="0"/>
              <a:ea typeface="Osaka" charset="0"/>
            </a:endParaRPr>
          </a:p>
          <a:p>
            <a:pPr eaLnBrk="1" hangingPunct="1"/>
            <a:r>
              <a:rPr lang="en-US">
                <a:latin typeface="Helvetica" charset="0"/>
                <a:ea typeface="Osaka" charset="0"/>
              </a:rPr>
              <a:t>Do not make false assumptions.</a:t>
            </a:r>
          </a:p>
        </p:txBody>
      </p:sp>
      <p:pic>
        <p:nvPicPr>
          <p:cNvPr id="21508" name="Content Placeholder 4" descr="shutterstock_1930282.jpg"/>
          <p:cNvPicPr>
            <a:picLocks noGrp="1" noChangeAspect="1"/>
          </p:cNvPicPr>
          <p:nvPr>
            <p:ph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6740525" y="2590800"/>
            <a:ext cx="2403475" cy="3586163"/>
          </a:xfr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p:txBody>
          <a:bodyPr lIns="0" rIns="0" bIns="0" anchor="b"/>
          <a:lstStyle/>
          <a:p>
            <a:pPr eaLnBrk="1" hangingPunct="1"/>
            <a:r>
              <a:rPr lang="en-US">
                <a:latin typeface="Helvetica" charset="0"/>
                <a:ea typeface="Osaka" charset="0"/>
              </a:rPr>
              <a:t>Questions to Ask Employers</a:t>
            </a:r>
          </a:p>
        </p:txBody>
      </p:sp>
      <p:sp>
        <p:nvSpPr>
          <p:cNvPr id="22531" name="Content Placeholder 2"/>
          <p:cNvSpPr>
            <a:spLocks noGrp="1"/>
          </p:cNvSpPr>
          <p:nvPr>
            <p:ph sz="half" idx="4294967295"/>
          </p:nvPr>
        </p:nvSpPr>
        <p:spPr>
          <a:xfrm>
            <a:off x="457200" y="2332038"/>
            <a:ext cx="6934200" cy="5181600"/>
          </a:xfrm>
        </p:spPr>
        <p:txBody>
          <a:bodyPr/>
          <a:lstStyle/>
          <a:p>
            <a:pPr marL="279400" indent="-279400" eaLnBrk="1" hangingPunct="1">
              <a:lnSpc>
                <a:spcPct val="90000"/>
              </a:lnSpc>
              <a:spcBef>
                <a:spcPct val="0"/>
              </a:spcBef>
            </a:pPr>
            <a:r>
              <a:rPr lang="en-US">
                <a:latin typeface="Helvetica" charset="0"/>
                <a:ea typeface="Osaka" charset="0"/>
              </a:rPr>
              <a:t>Will your employer provide you with a copy of the policy for you to review? </a:t>
            </a:r>
          </a:p>
          <a:p>
            <a:pPr marL="279400" indent="-279400" eaLnBrk="1" hangingPunct="1">
              <a:lnSpc>
                <a:spcPct val="90000"/>
              </a:lnSpc>
              <a:spcBef>
                <a:spcPct val="0"/>
              </a:spcBef>
            </a:pPr>
            <a:endParaRPr lang="en-US">
              <a:latin typeface="Helvetica" charset="0"/>
              <a:ea typeface="Osaka" charset="0"/>
            </a:endParaRPr>
          </a:p>
          <a:p>
            <a:pPr marL="279400" indent="-279400" eaLnBrk="1" hangingPunct="1">
              <a:lnSpc>
                <a:spcPct val="90000"/>
              </a:lnSpc>
              <a:spcBef>
                <a:spcPct val="0"/>
              </a:spcBef>
            </a:pPr>
            <a:r>
              <a:rPr lang="en-US">
                <a:latin typeface="Helvetica" charset="0"/>
                <a:ea typeface="Osaka" charset="0"/>
              </a:rPr>
              <a:t>Does their policy cover you for all services you are performing? </a:t>
            </a:r>
          </a:p>
          <a:p>
            <a:pPr marL="279400" indent="-279400" eaLnBrk="1" hangingPunct="1">
              <a:lnSpc>
                <a:spcPct val="90000"/>
              </a:lnSpc>
              <a:spcBef>
                <a:spcPct val="0"/>
              </a:spcBef>
            </a:pPr>
            <a:endParaRPr lang="en-US">
              <a:latin typeface="Helvetica" charset="0"/>
              <a:ea typeface="Osaka" charset="0"/>
            </a:endParaRPr>
          </a:p>
          <a:p>
            <a:pPr marL="279400" indent="-279400" eaLnBrk="1" hangingPunct="1">
              <a:lnSpc>
                <a:spcPct val="90000"/>
              </a:lnSpc>
              <a:spcBef>
                <a:spcPct val="0"/>
              </a:spcBef>
            </a:pPr>
            <a:r>
              <a:rPr lang="en-US">
                <a:latin typeface="Helvetica" charset="0"/>
                <a:ea typeface="Osaka" charset="0"/>
              </a:rPr>
              <a:t>When does the policy come up for renewal? </a:t>
            </a:r>
          </a:p>
          <a:p>
            <a:pPr marL="279400" indent="-279400" eaLnBrk="1" hangingPunct="1">
              <a:lnSpc>
                <a:spcPct val="90000"/>
              </a:lnSpc>
              <a:spcBef>
                <a:spcPct val="0"/>
              </a:spcBef>
            </a:pPr>
            <a:endParaRPr lang="en-US">
              <a:latin typeface="Helvetica" charset="0"/>
              <a:ea typeface="Osaka" charset="0"/>
            </a:endParaRPr>
          </a:p>
          <a:p>
            <a:pPr marL="279400" indent="-279400" eaLnBrk="1" hangingPunct="1">
              <a:lnSpc>
                <a:spcPct val="90000"/>
              </a:lnSpc>
              <a:spcBef>
                <a:spcPct val="0"/>
              </a:spcBef>
            </a:pPr>
            <a:r>
              <a:rPr lang="en-US">
                <a:latin typeface="Helvetica" charset="0"/>
                <a:ea typeface="Osaka" charset="0"/>
              </a:rPr>
              <a:t>In the event of a claim, will it cover your legal defense? </a:t>
            </a:r>
          </a:p>
          <a:p>
            <a:pPr marL="279400" indent="-279400" eaLnBrk="1" hangingPunct="1">
              <a:lnSpc>
                <a:spcPct val="90000"/>
              </a:lnSpc>
            </a:pPr>
            <a:endParaRPr lang="en-US" sz="2100">
              <a:latin typeface="Helvetica" charset="0"/>
              <a:ea typeface="Osaka"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5E5E5E"/>
      </a:dk1>
      <a:lt1>
        <a:srgbClr val="90B7F6"/>
      </a:lt1>
      <a:dk2>
        <a:srgbClr val="000000"/>
      </a:dk2>
      <a:lt2>
        <a:srgbClr val="969696"/>
      </a:lt2>
      <a:accent1>
        <a:srgbClr val="FFFFFF"/>
      </a:accent1>
      <a:accent2>
        <a:srgbClr val="8DC6FF"/>
      </a:accent2>
      <a:accent3>
        <a:srgbClr val="C6D8FA"/>
      </a:accent3>
      <a:accent4>
        <a:srgbClr val="4F4F4F"/>
      </a:accent4>
      <a:accent5>
        <a:srgbClr val="FFFFFF"/>
      </a:accent5>
      <a:accent6>
        <a:srgbClr val="7FB3E7"/>
      </a:accent6>
      <a:hlink>
        <a:srgbClr val="0066CC"/>
      </a:hlink>
      <a:folHlink>
        <a:srgbClr val="00A800"/>
      </a:folHlink>
    </a:clrScheme>
    <a:fontScheme name="Blank Presentation">
      <a:majorFont>
        <a:latin typeface="HelveticaNeue LT 33 ThinEx"/>
        <a:ea typeface="Osaka"/>
        <a:cs typeface=""/>
      </a:majorFont>
      <a:minorFont>
        <a:latin typeface="HelveticaNeue LT 43 LightEx"/>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Jenny's Computer:Applications:Microsoft Office 2004:Templates:Presentations:Designs:Blank Presentation</Template>
  <TotalTime>2991</TotalTime>
  <Words>1960</Words>
  <Application>Microsoft Office PowerPoint</Application>
  <PresentationFormat>Custom</PresentationFormat>
  <Paragraphs>381</Paragraphs>
  <Slides>30</Slides>
  <Notes>30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Blank Presentation</vt:lpstr>
      <vt:lpstr>Acrobat Document</vt:lpstr>
      <vt:lpstr>PowerPoint Presentation</vt:lpstr>
      <vt:lpstr>Module 1 </vt:lpstr>
      <vt:lpstr>Session Objectives</vt:lpstr>
      <vt:lpstr>Case Studies</vt:lpstr>
      <vt:lpstr>Types of Liability Insurance</vt:lpstr>
      <vt:lpstr>Additional Concerns</vt:lpstr>
      <vt:lpstr>Discussion</vt:lpstr>
      <vt:lpstr>Negligence</vt:lpstr>
      <vt:lpstr>Questions to Ask Employers</vt:lpstr>
      <vt:lpstr>Discussion</vt:lpstr>
      <vt:lpstr>Example of Claims Made  Against Estheticians</vt:lpstr>
      <vt:lpstr>PowerPoint Presentation</vt:lpstr>
      <vt:lpstr>Session Objectives</vt:lpstr>
      <vt:lpstr>Keep Accurate Records</vt:lpstr>
      <vt:lpstr>Health History and Waiver</vt:lpstr>
      <vt:lpstr>Maintain a Safe Work Environment</vt:lpstr>
      <vt:lpstr>Relationships</vt:lpstr>
      <vt:lpstr>After Treatment Precautions</vt:lpstr>
      <vt:lpstr>Ensure Privacy</vt:lpstr>
      <vt:lpstr>Discuss Potential Risks</vt:lpstr>
      <vt:lpstr>Check Heat Sources</vt:lpstr>
      <vt:lpstr>Drape Clients</vt:lpstr>
      <vt:lpstr>Unsafe Procedures</vt:lpstr>
      <vt:lpstr>Use Caution When Applying Heat</vt:lpstr>
      <vt:lpstr>Check Equipment Daily</vt:lpstr>
      <vt:lpstr>When in doubt… </vt:lpstr>
      <vt:lpstr>Discussion</vt:lpstr>
      <vt:lpstr>If an incident occurs: </vt:lpstr>
      <vt:lpstr>Case Studies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Liability and Risk Reduction</dc:title>
  <dc:creator>Andrew Digiovanni</dc:creator>
  <cp:lastModifiedBy>Template</cp:lastModifiedBy>
  <cp:revision>48</cp:revision>
  <cp:lastPrinted>2008-04-29T20:04:23Z</cp:lastPrinted>
  <dcterms:created xsi:type="dcterms:W3CDTF">2008-02-04T05:43:36Z</dcterms:created>
  <dcterms:modified xsi:type="dcterms:W3CDTF">2011-09-08T14:08:24Z</dcterms:modified>
</cp:coreProperties>
</file>